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2"/>
  </p:notesMasterIdLst>
  <p:sldIdLst>
    <p:sldId id="256" r:id="rId2"/>
    <p:sldId id="482" r:id="rId3"/>
    <p:sldId id="355" r:id="rId4"/>
    <p:sldId id="263" r:id="rId5"/>
    <p:sldId id="356" r:id="rId6"/>
    <p:sldId id="357" r:id="rId7"/>
    <p:sldId id="359" r:id="rId8"/>
    <p:sldId id="358" r:id="rId9"/>
    <p:sldId id="360" r:id="rId10"/>
    <p:sldId id="361" r:id="rId11"/>
    <p:sldId id="362" r:id="rId12"/>
    <p:sldId id="363" r:id="rId13"/>
    <p:sldId id="364" r:id="rId14"/>
    <p:sldId id="365" r:id="rId15"/>
    <p:sldId id="366" r:id="rId16"/>
    <p:sldId id="368" r:id="rId17"/>
    <p:sldId id="369" r:id="rId18"/>
    <p:sldId id="371" r:id="rId19"/>
    <p:sldId id="372" r:id="rId20"/>
    <p:sldId id="373" r:id="rId21"/>
    <p:sldId id="374" r:id="rId22"/>
    <p:sldId id="375" r:id="rId23"/>
    <p:sldId id="406" r:id="rId24"/>
    <p:sldId id="407" r:id="rId25"/>
    <p:sldId id="378" r:id="rId26"/>
    <p:sldId id="379" r:id="rId27"/>
    <p:sldId id="377" r:id="rId28"/>
    <p:sldId id="388" r:id="rId29"/>
    <p:sldId id="389" r:id="rId30"/>
    <p:sldId id="392" r:id="rId31"/>
    <p:sldId id="393" r:id="rId32"/>
    <p:sldId id="394" r:id="rId33"/>
    <p:sldId id="395" r:id="rId34"/>
    <p:sldId id="396" r:id="rId35"/>
    <p:sldId id="380" r:id="rId36"/>
    <p:sldId id="381" r:id="rId37"/>
    <p:sldId id="382" r:id="rId38"/>
    <p:sldId id="383" r:id="rId39"/>
    <p:sldId id="384" r:id="rId40"/>
    <p:sldId id="385" r:id="rId41"/>
    <p:sldId id="386" r:id="rId42"/>
    <p:sldId id="387" r:id="rId43"/>
    <p:sldId id="390" r:id="rId44"/>
    <p:sldId id="391" r:id="rId45"/>
    <p:sldId id="397" r:id="rId46"/>
    <p:sldId id="398" r:id="rId47"/>
    <p:sldId id="400" r:id="rId48"/>
    <p:sldId id="399" r:id="rId49"/>
    <p:sldId id="401" r:id="rId50"/>
    <p:sldId id="402" r:id="rId51"/>
    <p:sldId id="403" r:id="rId52"/>
    <p:sldId id="404" r:id="rId53"/>
    <p:sldId id="411" r:id="rId54"/>
    <p:sldId id="408" r:id="rId55"/>
    <p:sldId id="409" r:id="rId56"/>
    <p:sldId id="410" r:id="rId57"/>
    <p:sldId id="412" r:id="rId58"/>
    <p:sldId id="413" r:id="rId59"/>
    <p:sldId id="414" r:id="rId60"/>
    <p:sldId id="415" r:id="rId61"/>
    <p:sldId id="416" r:id="rId62"/>
    <p:sldId id="418" r:id="rId63"/>
    <p:sldId id="419" r:id="rId64"/>
    <p:sldId id="420" r:id="rId65"/>
    <p:sldId id="421" r:id="rId66"/>
    <p:sldId id="422" r:id="rId67"/>
    <p:sldId id="423" r:id="rId68"/>
    <p:sldId id="424" r:id="rId69"/>
    <p:sldId id="425" r:id="rId70"/>
    <p:sldId id="426" r:id="rId71"/>
    <p:sldId id="427" r:id="rId72"/>
    <p:sldId id="428" r:id="rId73"/>
    <p:sldId id="429" r:id="rId74"/>
    <p:sldId id="430" r:id="rId75"/>
    <p:sldId id="431" r:id="rId76"/>
    <p:sldId id="433" r:id="rId77"/>
    <p:sldId id="432" r:id="rId78"/>
    <p:sldId id="434" r:id="rId79"/>
    <p:sldId id="435" r:id="rId80"/>
    <p:sldId id="436" r:id="rId81"/>
    <p:sldId id="451" r:id="rId82"/>
    <p:sldId id="452" r:id="rId83"/>
    <p:sldId id="453" r:id="rId84"/>
    <p:sldId id="454" r:id="rId85"/>
    <p:sldId id="455" r:id="rId86"/>
    <p:sldId id="456" r:id="rId87"/>
    <p:sldId id="457" r:id="rId88"/>
    <p:sldId id="459" r:id="rId89"/>
    <p:sldId id="460" r:id="rId90"/>
    <p:sldId id="461" r:id="rId91"/>
    <p:sldId id="463" r:id="rId92"/>
    <p:sldId id="462" r:id="rId93"/>
    <p:sldId id="465" r:id="rId94"/>
    <p:sldId id="464" r:id="rId95"/>
    <p:sldId id="467" r:id="rId96"/>
    <p:sldId id="466" r:id="rId97"/>
    <p:sldId id="468" r:id="rId98"/>
    <p:sldId id="469" r:id="rId99"/>
    <p:sldId id="470" r:id="rId100"/>
    <p:sldId id="471" r:id="rId101"/>
    <p:sldId id="441" r:id="rId102"/>
    <p:sldId id="437" r:id="rId103"/>
    <p:sldId id="438" r:id="rId104"/>
    <p:sldId id="439" r:id="rId105"/>
    <p:sldId id="440" r:id="rId106"/>
    <p:sldId id="444" r:id="rId107"/>
    <p:sldId id="488" r:id="rId108"/>
    <p:sldId id="443" r:id="rId109"/>
    <p:sldId id="445" r:id="rId110"/>
    <p:sldId id="486" r:id="rId111"/>
    <p:sldId id="442" r:id="rId112"/>
    <p:sldId id="446" r:id="rId113"/>
    <p:sldId id="448" r:id="rId114"/>
    <p:sldId id="447" r:id="rId115"/>
    <p:sldId id="472" r:id="rId116"/>
    <p:sldId id="473" r:id="rId117"/>
    <p:sldId id="474" r:id="rId118"/>
    <p:sldId id="475" r:id="rId119"/>
    <p:sldId id="476" r:id="rId120"/>
    <p:sldId id="477" r:id="rId121"/>
    <p:sldId id="449" r:id="rId122"/>
    <p:sldId id="478" r:id="rId123"/>
    <p:sldId id="479" r:id="rId124"/>
    <p:sldId id="480" r:id="rId125"/>
    <p:sldId id="481" r:id="rId126"/>
    <p:sldId id="264" r:id="rId127"/>
    <p:sldId id="483" r:id="rId128"/>
    <p:sldId id="484" r:id="rId129"/>
    <p:sldId id="485" r:id="rId130"/>
    <p:sldId id="487" r:id="rId131"/>
  </p:sldIdLst>
  <p:sldSz cx="9144000" cy="5143500" type="screen16x9"/>
  <p:notesSz cx="5143500" cy="9144000"/>
  <p:defaultTextStyle>
    <a:defPPr>
      <a:defRPr lang="en-GB"/>
    </a:defPPr>
    <a:lvl1pPr algn="l">
      <a:spcBef>
        <a:spcPts val="0"/>
      </a:spcBef>
      <a:spcAft>
        <a:spcPts val="0"/>
      </a:spcAft>
      <a:defRPr>
        <a:solidFill>
          <a:schemeClr val="tx1"/>
        </a:solidFill>
        <a:latin typeface="Arial"/>
        <a:ea typeface="+mn-ea"/>
        <a:cs typeface="+mn-cs"/>
      </a:defRPr>
    </a:lvl1pPr>
    <a:lvl2pPr marL="457200" algn="l">
      <a:spcBef>
        <a:spcPts val="0"/>
      </a:spcBef>
      <a:spcAft>
        <a:spcPts val="0"/>
      </a:spcAft>
      <a:defRPr>
        <a:solidFill>
          <a:schemeClr val="tx1"/>
        </a:solidFill>
        <a:latin typeface="Arial"/>
        <a:ea typeface="+mn-ea"/>
        <a:cs typeface="+mn-cs"/>
      </a:defRPr>
    </a:lvl2pPr>
    <a:lvl3pPr marL="914400" algn="l">
      <a:spcBef>
        <a:spcPts val="0"/>
      </a:spcBef>
      <a:spcAft>
        <a:spcPts val="0"/>
      </a:spcAft>
      <a:defRPr>
        <a:solidFill>
          <a:schemeClr val="tx1"/>
        </a:solidFill>
        <a:latin typeface="Arial"/>
        <a:ea typeface="+mn-ea"/>
        <a:cs typeface="+mn-cs"/>
      </a:defRPr>
    </a:lvl3pPr>
    <a:lvl4pPr marL="1371600" algn="l">
      <a:spcBef>
        <a:spcPts val="0"/>
      </a:spcBef>
      <a:spcAft>
        <a:spcPts val="0"/>
      </a:spcAft>
      <a:defRPr>
        <a:solidFill>
          <a:schemeClr val="tx1"/>
        </a:solidFill>
        <a:latin typeface="Arial"/>
        <a:ea typeface="+mn-ea"/>
        <a:cs typeface="+mn-cs"/>
      </a:defRPr>
    </a:lvl4pPr>
    <a:lvl5pPr marL="1828800" algn="l">
      <a:spcBef>
        <a:spcPts val="0"/>
      </a:spcBef>
      <a:spcAft>
        <a:spcPts val="0"/>
      </a:spcAft>
      <a:defRPr>
        <a:solidFill>
          <a:schemeClr val="tx1"/>
        </a:solidFill>
        <a:latin typeface="Arial"/>
        <a:ea typeface="+mn-ea"/>
        <a:cs typeface="+mn-cs"/>
      </a:defRPr>
    </a:lvl5pPr>
    <a:lvl6pPr marL="2286000" algn="l" defTabSz="914400">
      <a:defRPr>
        <a:solidFill>
          <a:schemeClr val="tx1"/>
        </a:solidFill>
        <a:latin typeface="Arial"/>
        <a:ea typeface="+mn-ea"/>
        <a:cs typeface="+mn-cs"/>
      </a:defRPr>
    </a:lvl6pPr>
    <a:lvl7pPr marL="2743200" algn="l" defTabSz="914400">
      <a:defRPr>
        <a:solidFill>
          <a:schemeClr val="tx1"/>
        </a:solidFill>
        <a:latin typeface="Arial"/>
        <a:ea typeface="+mn-ea"/>
        <a:cs typeface="+mn-cs"/>
      </a:defRPr>
    </a:lvl7pPr>
    <a:lvl8pPr marL="3200400" algn="l" defTabSz="914400">
      <a:defRPr>
        <a:solidFill>
          <a:schemeClr val="tx1"/>
        </a:solidFill>
        <a:latin typeface="Arial"/>
        <a:ea typeface="+mn-ea"/>
        <a:cs typeface="+mn-cs"/>
      </a:defRPr>
    </a:lvl8pPr>
    <a:lvl9pPr marL="3657600" algn="l" defTabSz="914400">
      <a:defRPr>
        <a:solidFill>
          <a:schemeClr val="tx1"/>
        </a:solidFill>
        <a:latin typeface="Arial"/>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jamin Altpeter" initials="BA" lastIdx="1" clrIdx="0">
    <p:extLst>
      <p:ext uri="{19B8F6BF-5375-455C-9EA6-DF929625EA0E}">
        <p15:presenceInfo xmlns:p15="http://schemas.microsoft.com/office/powerpoint/2012/main" userId="a4f40885c40ff8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436"/>
    <a:srgbClr val="D9D9D9"/>
    <a:srgbClr val="B380FF"/>
    <a:srgbClr val="8CD4C8"/>
    <a:srgbClr val="1F77B4"/>
    <a:srgbClr val="FD8272"/>
    <a:srgbClr val="FDB462"/>
    <a:srgbClr val="FFC00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BBDB39-A458-4AAD-B573-DBA15B37F795}" v="202" dt="2021-08-01T23:42:21.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19" autoAdjust="0"/>
  </p:normalViewPr>
  <p:slideViewPr>
    <p:cSldViewPr snapToGrid="0">
      <p:cViewPr varScale="1">
        <p:scale>
          <a:sx n="109" d="100"/>
          <a:sy n="109" d="100"/>
        </p:scale>
        <p:origin x="59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Rectangle 2"/>
          <p:cNvSpPr>
            <a:spLocks noGrp="1" noChangeArrowheads="1"/>
          </p:cNvSpPr>
          <p:nvPr>
            <p:ph type="hdr" sz="quarter"/>
          </p:nvPr>
        </p:nvSpPr>
        <p:spPr bwMode="auto">
          <a:xfrm>
            <a:off x="0"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de-DE"/>
          </a:p>
        </p:txBody>
      </p:sp>
      <p:sp>
        <p:nvSpPr>
          <p:cNvPr id="5" name="Rectangle 3"/>
          <p:cNvSpPr>
            <a:spLocks noGrp="1" noChangeArrowheads="1"/>
          </p:cNvSpPr>
          <p:nvPr>
            <p:ph type="dt" idx="1"/>
          </p:nvPr>
        </p:nvSpPr>
        <p:spPr bwMode="auto">
          <a:xfrm>
            <a:off x="4021138"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de-DE"/>
          </a:p>
        </p:txBody>
      </p:sp>
      <p:sp>
        <p:nvSpPr>
          <p:cNvPr id="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defRPr/>
            </a:pPr>
            <a:r>
              <a:rPr lang="de-DE"/>
              <a:t>Textmasterformate durch Klicken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Rectangle 6"/>
          <p:cNvSpPr>
            <a:spLocks noGrp="1" noChangeArrowheads="1"/>
          </p:cNvSpPr>
          <p:nvPr>
            <p:ph type="ftr" sz="quarter" idx="4"/>
          </p:nvPr>
        </p:nvSpPr>
        <p:spPr bwMode="auto">
          <a:xfrm>
            <a:off x="0"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de-DE"/>
          </a:p>
        </p:txBody>
      </p:sp>
      <p:sp>
        <p:nvSpPr>
          <p:cNvPr id="9" name="Rectangle 7"/>
          <p:cNvSpPr>
            <a:spLocks noGrp="1" noChangeArrowheads="1"/>
          </p:cNvSpPr>
          <p:nvPr>
            <p:ph type="sldNum" sz="quarter" idx="5"/>
          </p:nvPr>
        </p:nvSpPr>
        <p:spPr bwMode="auto">
          <a:xfrm>
            <a:off x="4021138"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E4AA6088-1FF0-4E53-845C-EFEDD1C948F8}" type="slidenum">
              <a:rPr lang="de-DE"/>
              <a:t>‹#›</a:t>
            </a:fld>
            <a:endParaRPr lang="de-DE"/>
          </a:p>
        </p:txBody>
      </p:sp>
    </p:spTree>
  </p:cSld>
  <p:clrMap bg1="lt1" tx1="dk1" bg2="lt2" tx2="dk2" accent1="accent1" accent2="accent2" accent3="accent3" accent4="accent4" accent5="accent5" accent6="accent6" hlink="hlink" folHlink="folHlink"/>
  <p:notesStyle>
    <a:lvl1pPr algn="l">
      <a:spcBef>
        <a:spcPts val="0"/>
      </a:spcBef>
      <a:spcAft>
        <a:spcPts val="0"/>
      </a:spcAft>
      <a:defRPr sz="1200">
        <a:solidFill>
          <a:schemeClr val="tx1"/>
        </a:solidFill>
        <a:latin typeface="Arial"/>
        <a:ea typeface="+mn-ea"/>
        <a:cs typeface="+mn-cs"/>
      </a:defRPr>
    </a:lvl1pPr>
    <a:lvl2pPr marL="457200" algn="l">
      <a:spcBef>
        <a:spcPts val="0"/>
      </a:spcBef>
      <a:spcAft>
        <a:spcPts val="0"/>
      </a:spcAft>
      <a:defRPr sz="1200">
        <a:solidFill>
          <a:schemeClr val="tx1"/>
        </a:solidFill>
        <a:latin typeface="Arial"/>
        <a:ea typeface="+mn-ea"/>
        <a:cs typeface="+mn-cs"/>
      </a:defRPr>
    </a:lvl2pPr>
    <a:lvl3pPr marL="914400" algn="l">
      <a:spcBef>
        <a:spcPts val="0"/>
      </a:spcBef>
      <a:spcAft>
        <a:spcPts val="0"/>
      </a:spcAft>
      <a:defRPr sz="1200">
        <a:solidFill>
          <a:schemeClr val="tx1"/>
        </a:solidFill>
        <a:latin typeface="Arial"/>
        <a:ea typeface="+mn-ea"/>
        <a:cs typeface="+mn-cs"/>
      </a:defRPr>
    </a:lvl3pPr>
    <a:lvl4pPr marL="1371600" algn="l">
      <a:spcBef>
        <a:spcPts val="0"/>
      </a:spcBef>
      <a:spcAft>
        <a:spcPts val="0"/>
      </a:spcAft>
      <a:defRPr sz="1200">
        <a:solidFill>
          <a:schemeClr val="tx1"/>
        </a:solidFill>
        <a:latin typeface="Arial"/>
        <a:ea typeface="+mn-ea"/>
        <a:cs typeface="+mn-cs"/>
      </a:defRPr>
    </a:lvl4pPr>
    <a:lvl5pPr marL="1828800" algn="l">
      <a:spcBef>
        <a:spcPts val="0"/>
      </a:spcBef>
      <a:spcAft>
        <a:spcPts val="0"/>
      </a:spcAft>
      <a:defRPr sz="1200">
        <a:solidFill>
          <a:schemeClr val="tx1"/>
        </a:solidFill>
        <a:latin typeface="Arial"/>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43</a:t>
            </a:fld>
            <a:endParaRPr lang="de-DE"/>
          </a:p>
        </p:txBody>
      </p:sp>
    </p:spTree>
    <p:extLst>
      <p:ext uri="{BB962C8B-B14F-4D97-AF65-F5344CB8AC3E}">
        <p14:creationId xmlns:p14="http://schemas.microsoft.com/office/powerpoint/2010/main" val="3900563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84</a:t>
            </a:fld>
            <a:endParaRPr lang="de-DE"/>
          </a:p>
        </p:txBody>
      </p:sp>
    </p:spTree>
    <p:extLst>
      <p:ext uri="{BB962C8B-B14F-4D97-AF65-F5344CB8AC3E}">
        <p14:creationId xmlns:p14="http://schemas.microsoft.com/office/powerpoint/2010/main" val="484477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86</a:t>
            </a:fld>
            <a:endParaRPr lang="de-DE"/>
          </a:p>
        </p:txBody>
      </p:sp>
    </p:spTree>
    <p:extLst>
      <p:ext uri="{BB962C8B-B14F-4D97-AF65-F5344CB8AC3E}">
        <p14:creationId xmlns:p14="http://schemas.microsoft.com/office/powerpoint/2010/main" val="2266742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88</a:t>
            </a:fld>
            <a:endParaRPr lang="de-DE"/>
          </a:p>
        </p:txBody>
      </p:sp>
    </p:spTree>
    <p:extLst>
      <p:ext uri="{BB962C8B-B14F-4D97-AF65-F5344CB8AC3E}">
        <p14:creationId xmlns:p14="http://schemas.microsoft.com/office/powerpoint/2010/main" val="2244500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90</a:t>
            </a:fld>
            <a:endParaRPr lang="de-DE"/>
          </a:p>
        </p:txBody>
      </p:sp>
    </p:spTree>
    <p:extLst>
      <p:ext uri="{BB962C8B-B14F-4D97-AF65-F5344CB8AC3E}">
        <p14:creationId xmlns:p14="http://schemas.microsoft.com/office/powerpoint/2010/main" val="1736956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92</a:t>
            </a:fld>
            <a:endParaRPr lang="de-DE"/>
          </a:p>
        </p:txBody>
      </p:sp>
    </p:spTree>
    <p:extLst>
      <p:ext uri="{BB962C8B-B14F-4D97-AF65-F5344CB8AC3E}">
        <p14:creationId xmlns:p14="http://schemas.microsoft.com/office/powerpoint/2010/main" val="481227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94</a:t>
            </a:fld>
            <a:endParaRPr lang="de-DE"/>
          </a:p>
        </p:txBody>
      </p:sp>
    </p:spTree>
    <p:extLst>
      <p:ext uri="{BB962C8B-B14F-4D97-AF65-F5344CB8AC3E}">
        <p14:creationId xmlns:p14="http://schemas.microsoft.com/office/powerpoint/2010/main" val="148575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96</a:t>
            </a:fld>
            <a:endParaRPr lang="de-DE"/>
          </a:p>
        </p:txBody>
      </p:sp>
    </p:spTree>
    <p:extLst>
      <p:ext uri="{BB962C8B-B14F-4D97-AF65-F5344CB8AC3E}">
        <p14:creationId xmlns:p14="http://schemas.microsoft.com/office/powerpoint/2010/main" val="2604660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98</a:t>
            </a:fld>
            <a:endParaRPr lang="de-DE"/>
          </a:p>
        </p:txBody>
      </p:sp>
    </p:spTree>
    <p:extLst>
      <p:ext uri="{BB962C8B-B14F-4D97-AF65-F5344CB8AC3E}">
        <p14:creationId xmlns:p14="http://schemas.microsoft.com/office/powerpoint/2010/main" val="71258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100</a:t>
            </a:fld>
            <a:endParaRPr lang="de-DE"/>
          </a:p>
        </p:txBody>
      </p:sp>
    </p:spTree>
    <p:extLst>
      <p:ext uri="{BB962C8B-B14F-4D97-AF65-F5344CB8AC3E}">
        <p14:creationId xmlns:p14="http://schemas.microsoft.com/office/powerpoint/2010/main" val="3706297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113</a:t>
            </a:fld>
            <a:endParaRPr lang="de-DE"/>
          </a:p>
        </p:txBody>
      </p:sp>
    </p:spTree>
    <p:extLst>
      <p:ext uri="{BB962C8B-B14F-4D97-AF65-F5344CB8AC3E}">
        <p14:creationId xmlns:p14="http://schemas.microsoft.com/office/powerpoint/2010/main" val="992472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58</a:t>
            </a:fld>
            <a:endParaRPr lang="de-DE"/>
          </a:p>
        </p:txBody>
      </p:sp>
    </p:spTree>
    <p:extLst>
      <p:ext uri="{BB962C8B-B14F-4D97-AF65-F5344CB8AC3E}">
        <p14:creationId xmlns:p14="http://schemas.microsoft.com/office/powerpoint/2010/main" val="853616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115</a:t>
            </a:fld>
            <a:endParaRPr lang="de-DE"/>
          </a:p>
        </p:txBody>
      </p:sp>
    </p:spTree>
    <p:extLst>
      <p:ext uri="{BB962C8B-B14F-4D97-AF65-F5344CB8AC3E}">
        <p14:creationId xmlns:p14="http://schemas.microsoft.com/office/powerpoint/2010/main" val="2558672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116</a:t>
            </a:fld>
            <a:endParaRPr lang="de-DE"/>
          </a:p>
        </p:txBody>
      </p:sp>
    </p:spTree>
    <p:extLst>
      <p:ext uri="{BB962C8B-B14F-4D97-AF65-F5344CB8AC3E}">
        <p14:creationId xmlns:p14="http://schemas.microsoft.com/office/powerpoint/2010/main" val="1458808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122</a:t>
            </a:fld>
            <a:endParaRPr lang="de-DE"/>
          </a:p>
        </p:txBody>
      </p:sp>
    </p:spTree>
    <p:extLst>
      <p:ext uri="{BB962C8B-B14F-4D97-AF65-F5344CB8AC3E}">
        <p14:creationId xmlns:p14="http://schemas.microsoft.com/office/powerpoint/2010/main" val="4091004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124</a:t>
            </a:fld>
            <a:endParaRPr lang="de-DE"/>
          </a:p>
        </p:txBody>
      </p:sp>
    </p:spTree>
    <p:extLst>
      <p:ext uri="{BB962C8B-B14F-4D97-AF65-F5344CB8AC3E}">
        <p14:creationId xmlns:p14="http://schemas.microsoft.com/office/powerpoint/2010/main" val="2534512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60</a:t>
            </a:fld>
            <a:endParaRPr lang="de-DE"/>
          </a:p>
        </p:txBody>
      </p:sp>
    </p:spTree>
    <p:extLst>
      <p:ext uri="{BB962C8B-B14F-4D97-AF65-F5344CB8AC3E}">
        <p14:creationId xmlns:p14="http://schemas.microsoft.com/office/powerpoint/2010/main" val="1518430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62</a:t>
            </a:fld>
            <a:endParaRPr lang="de-DE"/>
          </a:p>
        </p:txBody>
      </p:sp>
    </p:spTree>
    <p:extLst>
      <p:ext uri="{BB962C8B-B14F-4D97-AF65-F5344CB8AC3E}">
        <p14:creationId xmlns:p14="http://schemas.microsoft.com/office/powerpoint/2010/main" val="4157817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71</a:t>
            </a:fld>
            <a:endParaRPr lang="de-DE"/>
          </a:p>
        </p:txBody>
      </p:sp>
    </p:spTree>
    <p:extLst>
      <p:ext uri="{BB962C8B-B14F-4D97-AF65-F5344CB8AC3E}">
        <p14:creationId xmlns:p14="http://schemas.microsoft.com/office/powerpoint/2010/main" val="1666699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72</a:t>
            </a:fld>
            <a:endParaRPr lang="de-DE"/>
          </a:p>
        </p:txBody>
      </p:sp>
    </p:spTree>
    <p:extLst>
      <p:ext uri="{BB962C8B-B14F-4D97-AF65-F5344CB8AC3E}">
        <p14:creationId xmlns:p14="http://schemas.microsoft.com/office/powerpoint/2010/main" val="1758561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78</a:t>
            </a:fld>
            <a:endParaRPr lang="de-DE"/>
          </a:p>
        </p:txBody>
      </p:sp>
    </p:spTree>
    <p:extLst>
      <p:ext uri="{BB962C8B-B14F-4D97-AF65-F5344CB8AC3E}">
        <p14:creationId xmlns:p14="http://schemas.microsoft.com/office/powerpoint/2010/main" val="601296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79</a:t>
            </a:fld>
            <a:endParaRPr lang="de-DE"/>
          </a:p>
        </p:txBody>
      </p:sp>
    </p:spTree>
    <p:extLst>
      <p:ext uri="{BB962C8B-B14F-4D97-AF65-F5344CB8AC3E}">
        <p14:creationId xmlns:p14="http://schemas.microsoft.com/office/powerpoint/2010/main" val="671899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82</a:t>
            </a:fld>
            <a:endParaRPr lang="de-DE"/>
          </a:p>
        </p:txBody>
      </p:sp>
    </p:spTree>
    <p:extLst>
      <p:ext uri="{BB962C8B-B14F-4D97-AF65-F5344CB8AC3E}">
        <p14:creationId xmlns:p14="http://schemas.microsoft.com/office/powerpoint/2010/main" val="16457698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sp>
        <p:nvSpPr>
          <p:cNvPr id="4" name="Rectangle 22"/>
          <p:cNvSpPr>
            <a:spLocks noChangeArrowheads="1"/>
          </p:cNvSpPr>
          <p:nvPr userDrawn="1"/>
        </p:nvSpPr>
        <p:spPr bwMode="auto">
          <a:xfrm>
            <a:off x="296864" y="1087041"/>
            <a:ext cx="8550275" cy="1990725"/>
          </a:xfrm>
          <a:prstGeom prst="rect">
            <a:avLst/>
          </a:prstGeom>
          <a:solidFill>
            <a:srgbClr val="EAEAEA"/>
          </a:solidFill>
          <a:ln w="9525">
            <a:noFill/>
            <a:miter lim="800000"/>
            <a:headEnd/>
            <a:tailEnd/>
          </a:ln>
        </p:spPr>
        <p:txBody>
          <a:bodyPr wrap="none" anchor="ctr"/>
          <a:lstStyle/>
          <a:p>
            <a:pPr algn="ctr">
              <a:defRPr/>
            </a:pPr>
            <a:r>
              <a:rPr lang="de-DE"/>
              <a:t>Platzhalter für Bild, Bild auf Titelfolie hinter das Logo einsetzen</a:t>
            </a:r>
            <a:endParaRPr/>
          </a:p>
        </p:txBody>
      </p:sp>
      <p:sp>
        <p:nvSpPr>
          <p:cNvPr id="5" name="Rectangle 17"/>
          <p:cNvSpPr>
            <a:spLocks noChangeArrowheads="1"/>
          </p:cNvSpPr>
          <p:nvPr userDrawn="1"/>
        </p:nvSpPr>
        <p:spPr bwMode="auto">
          <a:xfrm>
            <a:off x="287338" y="3077766"/>
            <a:ext cx="8583612" cy="1644253"/>
          </a:xfrm>
          <a:prstGeom prst="rect">
            <a:avLst/>
          </a:prstGeom>
          <a:solidFill>
            <a:srgbClr val="FFF0B2"/>
          </a:solidFill>
          <a:ln w="9525">
            <a:noFill/>
            <a:miter lim="800000"/>
            <a:headEnd/>
            <a:tailEnd/>
          </a:ln>
        </p:spPr>
        <p:txBody>
          <a:bodyPr wrap="none" anchor="ctr"/>
          <a:lstStyle/>
          <a:p>
            <a:pPr algn="ctr">
              <a:defRPr/>
            </a:pPr>
            <a:r>
              <a:rPr lang="de-DE"/>
              <a:t>   </a:t>
            </a:r>
            <a:endParaRPr/>
          </a:p>
        </p:txBody>
      </p:sp>
      <p:pic>
        <p:nvPicPr>
          <p:cNvPr id="6" name="Picture 16" descr="TU_Braunschweig_02"/>
          <p:cNvPicPr>
            <a:picLocks noChangeAspect="1" noChangeArrowheads="1"/>
          </p:cNvPicPr>
          <p:nvPr userDrawn="1"/>
        </p:nvPicPr>
        <p:blipFill>
          <a:blip r:embed="rId2"/>
          <a:srcRect t="376" b="24680"/>
          <a:stretch/>
        </p:blipFill>
        <p:spPr bwMode="auto">
          <a:xfrm>
            <a:off x="287339" y="1080000"/>
            <a:ext cx="8582400" cy="1998000"/>
          </a:xfrm>
          <a:prstGeom prst="rect">
            <a:avLst/>
          </a:prstGeom>
          <a:noFill/>
          <a:ln w="9525">
            <a:noFill/>
            <a:miter lim="800000"/>
            <a:headEnd/>
            <a:tailEnd/>
          </a:ln>
        </p:spPr>
      </p:pic>
      <p:sp>
        <p:nvSpPr>
          <p:cNvPr id="7" name="Rectangle 18"/>
          <p:cNvSpPr>
            <a:spLocks noChangeArrowheads="1"/>
          </p:cNvSpPr>
          <p:nvPr userDrawn="1"/>
        </p:nvSpPr>
        <p:spPr bwMode="auto">
          <a:xfrm>
            <a:off x="287338" y="4680000"/>
            <a:ext cx="8583612" cy="215503"/>
          </a:xfrm>
          <a:prstGeom prst="rect">
            <a:avLst/>
          </a:prstGeom>
          <a:solidFill>
            <a:srgbClr val="BE1E3C"/>
          </a:solidFill>
          <a:ln w="9525">
            <a:noFill/>
            <a:miter lim="800000"/>
            <a:headEnd/>
            <a:tailEnd/>
          </a:ln>
        </p:spPr>
        <p:txBody>
          <a:bodyPr wrap="none" anchor="ctr"/>
          <a:lstStyle/>
          <a:p>
            <a:pPr>
              <a:defRPr/>
            </a:pPr>
            <a:endParaRPr lang="de-DE"/>
          </a:p>
        </p:txBody>
      </p:sp>
      <p:sp>
        <p:nvSpPr>
          <p:cNvPr id="8" name="Rectangle 2"/>
          <p:cNvSpPr>
            <a:spLocks noGrp="1" noChangeArrowheads="1"/>
          </p:cNvSpPr>
          <p:nvPr>
            <p:ph type="ctrTitle" hasCustomPrompt="1"/>
          </p:nvPr>
        </p:nvSpPr>
        <p:spPr bwMode="auto">
          <a:xfrm>
            <a:off x="831850" y="3267075"/>
            <a:ext cx="7772400" cy="654844"/>
          </a:xfrm>
        </p:spPr>
        <p:txBody>
          <a:bodyPr/>
          <a:lstStyle>
            <a:lvl1pPr>
              <a:defRPr/>
            </a:lvl1pPr>
          </a:lstStyle>
          <a:p>
            <a:pPr>
              <a:defRPr/>
            </a:pPr>
            <a:r>
              <a:rPr lang="de-DE"/>
              <a:t>Titel der Präsentation</a:t>
            </a:r>
            <a:endParaRPr/>
          </a:p>
        </p:txBody>
      </p:sp>
      <p:sp>
        <p:nvSpPr>
          <p:cNvPr id="9" name="Rectangle 3"/>
          <p:cNvSpPr>
            <a:spLocks noGrp="1" noChangeArrowheads="1"/>
          </p:cNvSpPr>
          <p:nvPr>
            <p:ph type="subTitle" idx="1" hasCustomPrompt="1"/>
          </p:nvPr>
        </p:nvSpPr>
        <p:spPr bwMode="auto">
          <a:xfrm>
            <a:off x="830263" y="4124326"/>
            <a:ext cx="7747000" cy="250031"/>
          </a:xfrm>
        </p:spPr>
        <p:txBody>
          <a:bodyPr/>
          <a:lstStyle>
            <a:lvl1pPr>
              <a:defRPr/>
            </a:lvl1pPr>
          </a:lstStyle>
          <a:p>
            <a:pPr>
              <a:defRPr/>
            </a:pPr>
            <a:r>
              <a:rPr lang="de-DE"/>
              <a:t>Vorname, Nachname der Referentin/des Referenten, Datum</a:t>
            </a:r>
            <a:endParaRPr/>
          </a:p>
        </p:txBody>
      </p:sp>
      <p:pic>
        <p:nvPicPr>
          <p:cNvPr id="10" name="Picture 13" descr="TUBS_CO_150dpi"/>
          <p:cNvPicPr>
            <a:picLocks noChangeAspect="1" noChangeArrowheads="1"/>
          </p:cNvPicPr>
          <p:nvPr userDrawn="1"/>
        </p:nvPicPr>
        <p:blipFill>
          <a:blip r:embed="rId3"/>
          <a:stretch/>
        </p:blipFill>
        <p:spPr bwMode="auto">
          <a:xfrm>
            <a:off x="1" y="486000"/>
            <a:ext cx="2124001" cy="792000"/>
          </a:xfrm>
          <a:prstGeom prst="rect">
            <a:avLst/>
          </a:prstGeom>
          <a:noFill/>
          <a:ln>
            <a:noFill/>
          </a:ln>
        </p:spPr>
      </p:pic>
      <p:pic>
        <p:nvPicPr>
          <p:cNvPr id="11" name="Graphic 1"/>
          <p:cNvPicPr>
            <a:picLocks noChangeAspect="1"/>
          </p:cNvPicPr>
          <p:nvPr userDrawn="1"/>
        </p:nvPicPr>
        <p:blipFill>
          <a:blip r:embed="rId4"/>
          <a:stretch/>
        </p:blipFill>
        <p:spPr bwMode="auto">
          <a:xfrm>
            <a:off x="7020272" y="267494"/>
            <a:ext cx="1876889" cy="50470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Gliederung">
    <p:spTree>
      <p:nvGrpSpPr>
        <p:cNvPr id="1" name=""/>
        <p:cNvGrpSpPr/>
        <p:nvPr/>
      </p:nvGrpSpPr>
      <p:grpSpPr bwMode="auto">
        <a:xfrm>
          <a:off x="0" y="0"/>
          <a:ext cx="0" cy="0"/>
          <a:chOff x="0" y="0"/>
          <a:chExt cx="0" cy="0"/>
        </a:xfrm>
      </p:grpSpPr>
      <p:sp>
        <p:nvSpPr>
          <p:cNvPr id="4" name="Rectangle 6"/>
          <p:cNvSpPr>
            <a:spLocks noChangeArrowheads="1"/>
          </p:cNvSpPr>
          <p:nvPr userDrawn="1"/>
        </p:nvSpPr>
        <p:spPr bwMode="auto">
          <a:xfrm>
            <a:off x="0" y="1"/>
            <a:ext cx="9144000" cy="850106"/>
          </a:xfrm>
          <a:prstGeom prst="rect">
            <a:avLst/>
          </a:prstGeom>
          <a:solidFill>
            <a:schemeClr val="hlink"/>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lvl1pPr>
              <a:defRPr>
                <a:solidFill>
                  <a:schemeClr val="bg1"/>
                </a:solidFill>
              </a:defRPr>
            </a:lvl1pPr>
          </a:lstStyle>
          <a:p>
            <a:pPr>
              <a:defRPr/>
            </a:pPr>
            <a:r>
              <a:rPr lang="en-US"/>
              <a:t>Click to edit Master title style</a:t>
            </a:r>
            <a:endParaRPr lang="de-DE"/>
          </a:p>
        </p:txBody>
      </p:sp>
      <p:sp>
        <p:nvSpPr>
          <p:cNvPr id="6" name="Rectangle 3"/>
          <p:cNvSpPr>
            <a:spLocks noGrp="1" noChangeArrowheads="1"/>
          </p:cNvSpPr>
          <p:nvPr userDrawn="1">
            <p:ph type="body" idx="1"/>
          </p:nvPr>
        </p:nvSpPr>
        <p:spPr bwMode="gray">
          <a:xfrm>
            <a:off x="431799" y="1004888"/>
            <a:ext cx="8370888" cy="3467100"/>
          </a:xfrm>
          <a:prstGeom prst="rect">
            <a:avLst/>
          </a:prstGeom>
          <a:noFill/>
        </p:spPr>
        <p:txBody>
          <a:bodyPr/>
          <a:lstStyle/>
          <a:p>
            <a:pPr lvl="0">
              <a:buClr>
                <a:srgbClr val="C0C0C0"/>
              </a:buClr>
              <a:defRPr/>
            </a:pPr>
            <a:r>
              <a:rPr lang="en-US" sz="2000">
                <a:solidFill>
                  <a:srgbClr val="C0C0C0"/>
                </a:solidFill>
              </a:rPr>
              <a:t>Click to edit Master text styles</a:t>
            </a:r>
            <a:endParaRPr/>
          </a:p>
          <a:p>
            <a:pPr lvl="1">
              <a:buClr>
                <a:srgbClr val="C0C0C0"/>
              </a:buClr>
              <a:defRPr/>
            </a:pPr>
            <a:r>
              <a:rPr lang="en-US" sz="2000">
                <a:solidFill>
                  <a:srgbClr val="C0C0C0"/>
                </a:solidFill>
              </a:rPr>
              <a:t>Second level</a:t>
            </a:r>
            <a:endParaRPr/>
          </a:p>
          <a:p>
            <a:pPr lvl="2">
              <a:buClr>
                <a:srgbClr val="C0C0C0"/>
              </a:buClr>
              <a:defRPr/>
            </a:pPr>
            <a:r>
              <a:rPr lang="en-US" sz="2000">
                <a:solidFill>
                  <a:srgbClr val="C0C0C0"/>
                </a:solidFill>
              </a:rPr>
              <a:t>Third level</a:t>
            </a:r>
            <a:endParaRPr/>
          </a:p>
          <a:p>
            <a:pPr lvl="3">
              <a:buClr>
                <a:srgbClr val="C0C0C0"/>
              </a:buClr>
              <a:defRPr/>
            </a:pPr>
            <a:r>
              <a:rPr lang="en-US" sz="2000">
                <a:solidFill>
                  <a:srgbClr val="C0C0C0"/>
                </a:solidFill>
              </a:rPr>
              <a:t>Fourth level</a:t>
            </a:r>
            <a:endParaRPr/>
          </a:p>
          <a:p>
            <a:pPr lvl="4">
              <a:buClr>
                <a:srgbClr val="C0C0C0"/>
              </a:buClr>
              <a:defRPr/>
            </a:pPr>
            <a:r>
              <a:rPr lang="en-US" sz="2000">
                <a:solidFill>
                  <a:srgbClr val="C0C0C0"/>
                </a:solidFill>
              </a:rPr>
              <a:t>Fifth level</a:t>
            </a:r>
            <a:endParaRPr lang="de-DE" sz="2000">
              <a:solidFill>
                <a:srgbClr val="C0C0C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spect="1" noChangeArrowheads="1"/>
          </p:cNvPicPr>
          <p:nvPr userDrawn="1"/>
        </p:nvPicPr>
        <p:blipFill>
          <a:blip r:embed="rId3"/>
          <a:srcRect t="8953" b="17162"/>
          <a:stretch/>
        </p:blipFill>
        <p:spPr bwMode="auto">
          <a:xfrm>
            <a:off x="216000" y="288327"/>
            <a:ext cx="8712000" cy="2268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rrowheads="1"/>
          </p:cNvPicPr>
          <p:nvPr userDrawn="1"/>
        </p:nvPicPr>
        <p:blipFill>
          <a:blip r:embed="rId3"/>
          <a:srcRect t="1553" b="24900"/>
          <a:stretch/>
        </p:blipFill>
        <p:spPr bwMode="auto">
          <a:xfrm>
            <a:off x="216000" y="288327"/>
            <a:ext cx="8712000" cy="2268000"/>
          </a:xfrm>
          <a:prstGeom prst="rect">
            <a:avLst/>
          </a:prstGeom>
          <a:solidFill>
            <a:srgbClr val="FFDC4D"/>
          </a:solid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1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2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6"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chart" preserve="1" userDrawn="1">
  <p:cSld name="Titel und Diagramm">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5"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3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4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7"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Nur Titel">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chart" preserve="1" userDrawn="1">
  <p:cSld name="1_Titel und Diagramm">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6"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Line 14"/>
          <p:cNvSpPr>
            <a:spLocks noChangeShapeType="1"/>
          </p:cNvSpPr>
          <p:nvPr/>
        </p:nvSpPr>
        <p:spPr bwMode="auto">
          <a:xfrm>
            <a:off x="0" y="4561200"/>
            <a:ext cx="9144000" cy="0"/>
          </a:xfrm>
          <a:prstGeom prst="line">
            <a:avLst/>
          </a:prstGeom>
          <a:noFill/>
          <a:ln w="9525">
            <a:solidFill>
              <a:srgbClr val="BE1E3C"/>
            </a:solidFill>
            <a:round/>
            <a:headEnd/>
            <a:tailEnd/>
          </a:ln>
        </p:spPr>
        <p:txBody>
          <a:bodyPr/>
          <a:lstStyle/>
          <a:p>
            <a:pPr>
              <a:defRPr/>
            </a:pPr>
            <a:endParaRPr lang="de-DE"/>
          </a:p>
        </p:txBody>
      </p:sp>
      <p:sp>
        <p:nvSpPr>
          <p:cNvPr id="5" name="Rectangle 2"/>
          <p:cNvSpPr>
            <a:spLocks noGrp="1" noChangeArrowheads="1"/>
          </p:cNvSpPr>
          <p:nvPr>
            <p:ph type="title"/>
          </p:nvPr>
        </p:nvSpPr>
        <p:spPr bwMode="auto">
          <a:xfrm>
            <a:off x="431799" y="83343"/>
            <a:ext cx="8375650" cy="53101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defRPr/>
            </a:pPr>
            <a:r>
              <a:rPr lang="de-DE"/>
              <a:t>Mastertitelformat bearbeiten</a:t>
            </a:r>
            <a:endParaRPr/>
          </a:p>
        </p:txBody>
      </p:sp>
      <p:sp>
        <p:nvSpPr>
          <p:cNvPr id="6" name="Rectangle 3"/>
          <p:cNvSpPr>
            <a:spLocks noGrp="1" noChangeArrowheads="1"/>
          </p:cNvSpPr>
          <p:nvPr>
            <p:ph type="body" idx="1"/>
          </p:nvPr>
        </p:nvSpPr>
        <p:spPr bwMode="auto">
          <a:xfrm>
            <a:off x="431799" y="900000"/>
            <a:ext cx="8375650" cy="345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pic>
        <p:nvPicPr>
          <p:cNvPr id="7" name="Picture 20" descr="TUBS_CO_70vH_150dpi"/>
          <p:cNvPicPr>
            <a:picLocks noChangeAspect="1" noChangeArrowheads="1"/>
          </p:cNvPicPr>
          <p:nvPr/>
        </p:nvPicPr>
        <p:blipFill>
          <a:blip r:embed="rId16"/>
          <a:stretch/>
        </p:blipFill>
        <p:spPr bwMode="auto">
          <a:xfrm>
            <a:off x="1" y="4436273"/>
            <a:ext cx="1356890" cy="502378"/>
          </a:xfrm>
          <a:prstGeom prst="rect">
            <a:avLst/>
          </a:prstGeom>
          <a:noFill/>
          <a:ln w="9525">
            <a:noFill/>
            <a:miter lim="800000"/>
            <a:headEnd/>
            <a:tailEnd/>
          </a:ln>
        </p:spPr>
      </p:pic>
      <p:sp>
        <p:nvSpPr>
          <p:cNvPr id="8" name="Textfeld 7"/>
          <p:cNvSpPr>
            <a:spLocks/>
          </p:cNvSpPr>
          <p:nvPr/>
        </p:nvSpPr>
        <p:spPr bwMode="auto">
          <a:xfrm>
            <a:off x="1421650" y="4605338"/>
            <a:ext cx="5596370" cy="246221"/>
          </a:xfrm>
          <a:prstGeom prst="rect">
            <a:avLst/>
          </a:prstGeom>
          <a:noFill/>
        </p:spPr>
        <p:txBody>
          <a:bodyPr wrap="square" lIns="0" tIns="0" rIns="0" bIns="0" rtlCol="0">
            <a:spAutoFit/>
          </a:bodyPr>
          <a:lstStyle/>
          <a:p>
            <a:pPr marL="0" marR="0" indent="0" algn="l" defTabSz="914400">
              <a:lnSpc>
                <a:spcPct val="100000"/>
              </a:lnSpc>
              <a:spcBef>
                <a:spcPts val="0"/>
              </a:spcBef>
              <a:spcAft>
                <a:spcPts val="0"/>
              </a:spcAft>
              <a:buClrTx/>
              <a:buSzTx/>
              <a:buFontTx/>
              <a:buNone/>
              <a:defRPr/>
            </a:pPr>
            <a:r>
              <a:rPr lang="de-DE" sz="800" dirty="0"/>
              <a:t>2021-08-03 | Benjamin Altpeter | </a:t>
            </a:r>
            <a:r>
              <a:rPr lang="en-GB" sz="800" dirty="0"/>
              <a:t>Automated analysis of “zero-touch” privacy violations under iOS | CC by 4.0</a:t>
            </a:r>
            <a:r>
              <a:rPr lang="de-DE" sz="800" dirty="0"/>
              <a:t> | Page </a:t>
            </a:r>
            <a:fld id="{54091A06-E49E-4F45-A4ED-27B9A60B04AE}" type="slidenum">
              <a:rPr lang="de-DE" sz="800"/>
              <a:t>‹#›</a:t>
            </a:fld>
            <a:endParaRPr lang="de-DE" sz="800" dirty="0"/>
          </a:p>
          <a:p>
            <a:pPr>
              <a:defRPr/>
            </a:pPr>
            <a:endParaRPr lang="de-DE" sz="800" dirty="0"/>
          </a:p>
        </p:txBody>
      </p:sp>
      <p:pic>
        <p:nvPicPr>
          <p:cNvPr id="9" name="Graphic 2"/>
          <p:cNvPicPr>
            <a:picLocks noChangeAspect="1"/>
          </p:cNvPicPr>
          <p:nvPr userDrawn="1"/>
        </p:nvPicPr>
        <p:blipFill>
          <a:blip r:embed="rId17"/>
          <a:stretch/>
        </p:blipFill>
        <p:spPr bwMode="auto">
          <a:xfrm>
            <a:off x="7502400" y="4644000"/>
            <a:ext cx="1368152" cy="36790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a:spcBef>
          <a:spcPts val="0"/>
        </a:spcBef>
        <a:spcAft>
          <a:spcPts val="0"/>
        </a:spcAft>
        <a:defRPr sz="2200" b="1">
          <a:solidFill>
            <a:schemeClr val="tx1"/>
          </a:solidFill>
          <a:latin typeface="+mj-lt"/>
          <a:ea typeface="+mj-ea"/>
          <a:cs typeface="+mj-cs"/>
        </a:defRPr>
      </a:lvl1pPr>
      <a:lvl2pPr algn="l">
        <a:spcBef>
          <a:spcPts val="0"/>
        </a:spcBef>
        <a:spcAft>
          <a:spcPts val="0"/>
        </a:spcAft>
        <a:defRPr sz="2200" b="1">
          <a:solidFill>
            <a:schemeClr val="tx1"/>
          </a:solidFill>
          <a:latin typeface="Arial"/>
        </a:defRPr>
      </a:lvl2pPr>
      <a:lvl3pPr algn="l">
        <a:spcBef>
          <a:spcPts val="0"/>
        </a:spcBef>
        <a:spcAft>
          <a:spcPts val="0"/>
        </a:spcAft>
        <a:defRPr sz="2200" b="1">
          <a:solidFill>
            <a:schemeClr val="tx1"/>
          </a:solidFill>
          <a:latin typeface="Arial"/>
        </a:defRPr>
      </a:lvl3pPr>
      <a:lvl4pPr algn="l">
        <a:spcBef>
          <a:spcPts val="0"/>
        </a:spcBef>
        <a:spcAft>
          <a:spcPts val="0"/>
        </a:spcAft>
        <a:defRPr sz="2200" b="1">
          <a:solidFill>
            <a:schemeClr val="tx1"/>
          </a:solidFill>
          <a:latin typeface="Arial"/>
        </a:defRPr>
      </a:lvl4pPr>
      <a:lvl5pPr algn="l">
        <a:spcBef>
          <a:spcPts val="0"/>
        </a:spcBef>
        <a:spcAft>
          <a:spcPts val="0"/>
        </a:spcAft>
        <a:defRPr sz="2200" b="1">
          <a:solidFill>
            <a:schemeClr val="tx1"/>
          </a:solidFill>
          <a:latin typeface="Arial"/>
        </a:defRPr>
      </a:lvl5pPr>
      <a:lvl6pPr marL="457200" algn="l">
        <a:spcBef>
          <a:spcPts val="0"/>
        </a:spcBef>
        <a:spcAft>
          <a:spcPts val="0"/>
        </a:spcAft>
        <a:defRPr sz="2200" b="1">
          <a:solidFill>
            <a:schemeClr val="tx1"/>
          </a:solidFill>
          <a:latin typeface="Arial"/>
        </a:defRPr>
      </a:lvl6pPr>
      <a:lvl7pPr marL="914400" algn="l">
        <a:spcBef>
          <a:spcPts val="0"/>
        </a:spcBef>
        <a:spcAft>
          <a:spcPts val="0"/>
        </a:spcAft>
        <a:defRPr sz="2200" b="1">
          <a:solidFill>
            <a:schemeClr val="tx1"/>
          </a:solidFill>
          <a:latin typeface="Arial"/>
        </a:defRPr>
      </a:lvl7pPr>
      <a:lvl8pPr marL="1371600" algn="l">
        <a:spcBef>
          <a:spcPts val="0"/>
        </a:spcBef>
        <a:spcAft>
          <a:spcPts val="0"/>
        </a:spcAft>
        <a:defRPr sz="2200" b="1">
          <a:solidFill>
            <a:schemeClr val="tx1"/>
          </a:solidFill>
          <a:latin typeface="Arial"/>
        </a:defRPr>
      </a:lvl8pPr>
      <a:lvl9pPr marL="1828800" algn="l">
        <a:spcBef>
          <a:spcPts val="0"/>
        </a:spcBef>
        <a:spcAft>
          <a:spcPts val="0"/>
        </a:spcAft>
        <a:defRPr sz="2200" b="1">
          <a:solidFill>
            <a:schemeClr val="tx1"/>
          </a:solidFill>
          <a:latin typeface="Arial"/>
        </a:defRPr>
      </a:lvl9pPr>
    </p:titleStyle>
    <p:bodyStyle>
      <a:lvl1pPr algn="l">
        <a:spcBef>
          <a:spcPts val="0"/>
        </a:spcBef>
        <a:spcAft>
          <a:spcPts val="0"/>
        </a:spcAft>
        <a:defRPr sz="1600">
          <a:solidFill>
            <a:schemeClr val="tx1"/>
          </a:solidFill>
          <a:latin typeface="+mn-lt"/>
          <a:ea typeface="+mn-ea"/>
          <a:cs typeface="+mn-cs"/>
        </a:defRPr>
      </a:lvl1pPr>
      <a:lvl2pPr marL="190500" indent="-188913" algn="l">
        <a:spcBef>
          <a:spcPts val="0"/>
        </a:spcBef>
        <a:spcAft>
          <a:spcPts val="0"/>
        </a:spcAft>
        <a:buClr>
          <a:schemeClr val="tx1"/>
        </a:buClr>
        <a:buFont typeface="Wingdings"/>
        <a:buChar char="§"/>
        <a:defRPr sz="1600">
          <a:solidFill>
            <a:schemeClr val="tx1"/>
          </a:solidFill>
          <a:latin typeface="+mn-lt"/>
        </a:defRPr>
      </a:lvl2pPr>
      <a:lvl3pPr marL="361950" indent="-169862" algn="l">
        <a:spcBef>
          <a:spcPts val="0"/>
        </a:spcBef>
        <a:spcAft>
          <a:spcPts val="0"/>
        </a:spcAft>
        <a:buClr>
          <a:schemeClr val="tx1"/>
        </a:buClr>
        <a:buFont typeface="Wingdings"/>
        <a:buChar char="§"/>
        <a:defRPr sz="1600">
          <a:solidFill>
            <a:schemeClr val="tx1"/>
          </a:solidFill>
          <a:latin typeface="+mn-lt"/>
        </a:defRPr>
      </a:lvl3pPr>
      <a:lvl4pPr marL="542925" indent="-179388" algn="l">
        <a:spcBef>
          <a:spcPts val="0"/>
        </a:spcBef>
        <a:spcAft>
          <a:spcPts val="0"/>
        </a:spcAft>
        <a:buClr>
          <a:schemeClr val="tx1"/>
        </a:buClr>
        <a:buFont typeface="Wingdings"/>
        <a:buChar char="§"/>
        <a:defRPr sz="1600">
          <a:solidFill>
            <a:schemeClr val="tx1"/>
          </a:solidFill>
          <a:latin typeface="+mn-lt"/>
        </a:defRPr>
      </a:lvl4pPr>
      <a:lvl5pPr marL="742950" indent="-198438" algn="l">
        <a:spcBef>
          <a:spcPts val="0"/>
        </a:spcBef>
        <a:spcAft>
          <a:spcPts val="0"/>
        </a:spcAft>
        <a:buClr>
          <a:schemeClr val="tx1"/>
        </a:buClr>
        <a:buFont typeface="Wingdings"/>
        <a:buChar char="§"/>
        <a:defRPr sz="1600">
          <a:solidFill>
            <a:schemeClr val="tx1"/>
          </a:solidFill>
          <a:latin typeface="+mn-lt"/>
        </a:defRPr>
      </a:lvl5pPr>
      <a:lvl6pPr marL="1200150" indent="-198438" algn="l">
        <a:spcBef>
          <a:spcPts val="0"/>
        </a:spcBef>
        <a:spcAft>
          <a:spcPts val="0"/>
        </a:spcAft>
        <a:buFont typeface="Wingdings"/>
        <a:buChar char="§"/>
        <a:defRPr sz="1600">
          <a:solidFill>
            <a:schemeClr val="tx1"/>
          </a:solidFill>
          <a:latin typeface="+mn-lt"/>
        </a:defRPr>
      </a:lvl6pPr>
      <a:lvl7pPr marL="1657350" indent="-198438" algn="l">
        <a:spcBef>
          <a:spcPts val="0"/>
        </a:spcBef>
        <a:spcAft>
          <a:spcPts val="0"/>
        </a:spcAft>
        <a:buFont typeface="Wingdings"/>
        <a:buChar char="§"/>
        <a:defRPr sz="1600">
          <a:solidFill>
            <a:schemeClr val="tx1"/>
          </a:solidFill>
          <a:latin typeface="+mn-lt"/>
        </a:defRPr>
      </a:lvl7pPr>
      <a:lvl8pPr marL="2114550" indent="-198438" algn="l">
        <a:spcBef>
          <a:spcPts val="0"/>
        </a:spcBef>
        <a:spcAft>
          <a:spcPts val="0"/>
        </a:spcAft>
        <a:buFont typeface="Wingdings"/>
        <a:buChar char="§"/>
        <a:defRPr sz="1600">
          <a:solidFill>
            <a:schemeClr val="tx1"/>
          </a:solidFill>
          <a:latin typeface="+mn-lt"/>
        </a:defRPr>
      </a:lvl8pPr>
      <a:lvl9pPr marL="2571750" indent="-198438" algn="l">
        <a:spcBef>
          <a:spcPts val="0"/>
        </a:spcBef>
        <a:spcAft>
          <a:spcPts val="0"/>
        </a:spcAft>
        <a:buFont typeface="Wingdings"/>
        <a:buChar char="§"/>
        <a:defRPr sz="1600">
          <a:solidFill>
            <a:schemeClr val="tx1"/>
          </a:solidFill>
          <a:latin typeface="+mn-lt"/>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heregister.com/2021/01/04/corellium_ios_ruling/"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apps.apple.com/us/app/teleguard/id1505636751?uo=4" TargetMode="External"/><Relationship Id="rId7" Type="http://schemas.openxmlformats.org/officeDocument/2006/relationships/hyperlink" Target="https://apps.apple.com/us/app/zoom-cloud-meetings/id546505307?uo=4" TargetMode="External"/><Relationship Id="rId2" Type="http://schemas.openxmlformats.org/officeDocument/2006/relationships/hyperlink" Target="https://apps.apple.com/us/app/signal-private-messenger/id874139669?uo=4" TargetMode="External"/><Relationship Id="rId1" Type="http://schemas.openxmlformats.org/officeDocument/2006/relationships/slideLayout" Target="../slideLayouts/slideLayout6.xml"/><Relationship Id="rId6" Type="http://schemas.openxmlformats.org/officeDocument/2006/relationships/hyperlink" Target="https://apps.apple.com/us/app/facebook/id284882215?uo=4" TargetMode="External"/><Relationship Id="rId5" Type="http://schemas.openxmlformats.org/officeDocument/2006/relationships/hyperlink" Target="https://apps.apple.com/us/app/ausweisapp2/id948660805?uo=4" TargetMode="External"/><Relationship Id="rId4" Type="http://schemas.openxmlformats.org/officeDocument/2006/relationships/hyperlink" Target="https://apps.apple.com/us/app/commerzbank-phototan/id577752083?uo=4" TargetMode="External"/><Relationship Id="rId9"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6.xml"/><Relationship Id="rId5" Type="http://schemas.openxmlformats.org/officeDocument/2006/relationships/image" Target="../media/image91.svg"/><Relationship Id="rId4" Type="http://schemas.openxmlformats.org/officeDocument/2006/relationships/image" Target="../media/image90.png"/></Relationships>
</file>

<file path=ppt/slides/_rels/slide104.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6.xml"/><Relationship Id="rId5" Type="http://schemas.openxmlformats.org/officeDocument/2006/relationships/image" Target="../media/image95.svg"/><Relationship Id="rId4" Type="http://schemas.openxmlformats.org/officeDocument/2006/relationships/image" Target="../media/image94.png"/></Relationships>
</file>

<file path=ppt/slides/_rels/slide105.xml.rels><?xml version="1.0" encoding="UTF-8" standalone="yes"?>
<Relationships xmlns="http://schemas.openxmlformats.org/package/2006/relationships"><Relationship Id="rId8" Type="http://schemas.openxmlformats.org/officeDocument/2006/relationships/hyperlink" Target="https://raw.githubusercontent.com/Perflyst/PiHoleBlocklist/master/android-tracking.txt" TargetMode="External"/><Relationship Id="rId3" Type="http://schemas.openxmlformats.org/officeDocument/2006/relationships/image" Target="../media/image97.svg"/><Relationship Id="rId7" Type="http://schemas.openxmlformats.org/officeDocument/2006/relationships/hyperlink" Target="https://hostfiles.frogeye.fr/firstparty-trackers-hosts.txt" TargetMode="External"/><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hyperlink" Target="https://v.firebog.net/hosts/Easyprivacy.txt" TargetMode="External"/><Relationship Id="rId5" Type="http://schemas.openxmlformats.org/officeDocument/2006/relationships/image" Target="../media/image99.svg"/><Relationship Id="rId4" Type="http://schemas.openxmlformats.org/officeDocument/2006/relationships/image" Target="../media/image98.png"/></Relationships>
</file>

<file path=ppt/slides/_rels/slide106.xml.rels><?xml version="1.0" encoding="UTF-8" standalone="yes"?>
<Relationships xmlns="http://schemas.openxmlformats.org/package/2006/relationships"><Relationship Id="rId8" Type="http://schemas.openxmlformats.org/officeDocument/2006/relationships/hyperlink" Target="https://raw.githubusercontent.com/Perflyst/PiHoleBlocklist/master/android-tracking.txt" TargetMode="External"/><Relationship Id="rId3" Type="http://schemas.openxmlformats.org/officeDocument/2006/relationships/image" Target="../media/image101.svg"/><Relationship Id="rId7" Type="http://schemas.openxmlformats.org/officeDocument/2006/relationships/hyperlink" Target="https://hostfiles.frogeye.fr/firstparty-trackers-hosts.txt" TargetMode="Externa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hyperlink" Target="https://v.firebog.net/hosts/Easyprivacy.txt" TargetMode="External"/><Relationship Id="rId5" Type="http://schemas.openxmlformats.org/officeDocument/2006/relationships/image" Target="../media/image103.svg"/><Relationship Id="rId4" Type="http://schemas.openxmlformats.org/officeDocument/2006/relationships/image" Target="../media/image102.png"/></Relationships>
</file>

<file path=ppt/slides/_rels/slide107.xml.rels><?xml version="1.0" encoding="UTF-8" standalone="yes"?>
<Relationships xmlns="http://schemas.openxmlformats.org/package/2006/relationships"><Relationship Id="rId3" Type="http://schemas.openxmlformats.org/officeDocument/2006/relationships/hyperlink" Target="https://www.datawrapper.de/_/8tvtM/" TargetMode="Externa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hyperlink" Target="https://reports.exodus-privacy.eu.org/en/trackers/" TargetMode="External"/><Relationship Id="rId5" Type="http://schemas.openxmlformats.org/officeDocument/2006/relationships/image" Target="../media/image108.svg"/><Relationship Id="rId4" Type="http://schemas.openxmlformats.org/officeDocument/2006/relationships/image" Target="../media/image107.png"/></Relationships>
</file>

<file path=ppt/slides/_rels/slide109.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hyperlink" Target="https://www.datarequests.org/company/" TargetMode="External"/><Relationship Id="rId4" Type="http://schemas.openxmlformats.org/officeDocument/2006/relationships/hyperlink" Target="https://reports.exodus-privacy.eu.org/en/tracker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rellium.com/security-research"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5" Type="http://schemas.openxmlformats.org/officeDocument/2006/relationships/hyperlink" Target="https://developer.apple.com/documentation/uikit/uidevice/1620059-identifierforvendor" TargetMode="External"/><Relationship Id="rId4" Type="http://schemas.openxmlformats.org/officeDocument/2006/relationships/hyperlink" Target="https://developer.apple.com/documentation/adsupport/asidentifiermanager/1614151-advertisingidentifier"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braze.com/docs/developer_guide/platform_integration_guides/ios/ios_14/"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developer.apple.com/app-store/user-privacy-and-data-use/"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apps.apple.com/us/app/facebook/id284882215" TargetMode="External"/></Relationships>
</file>

<file path=ppt/slides/_rels/slide1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3" Type="http://schemas.openxmlformats.org/officeDocument/2006/relationships/hyperlink" Target="https://apps.apple.com/us/app/pureple-outfit-planner/id628106373?uo=4" TargetMode="External"/><Relationship Id="rId18" Type="http://schemas.openxmlformats.org/officeDocument/2006/relationships/hyperlink" Target="https://apps.apple.com/us/app/spiderdoll/id1565514261?uo=4" TargetMode="External"/><Relationship Id="rId26" Type="http://schemas.openxmlformats.org/officeDocument/2006/relationships/hyperlink" Target="https://apps.apple.com/us/app/epicom/id1560303198?uo=4" TargetMode="External"/><Relationship Id="rId39" Type="http://schemas.openxmlformats.org/officeDocument/2006/relationships/image" Target="../media/image124.svg"/><Relationship Id="rId21" Type="http://schemas.openxmlformats.org/officeDocument/2006/relationships/hyperlink" Target="https://apps.apple.com/us/app/wahl-o-mat/id511947348?uo=4" TargetMode="External"/><Relationship Id="rId34" Type="http://schemas.openxmlformats.org/officeDocument/2006/relationships/image" Target="../media/image119.png"/><Relationship Id="rId7" Type="http://schemas.openxmlformats.org/officeDocument/2006/relationships/hyperlink" Target="https://apps.apple.com/app/watched-multimedia-movie/id1539608496" TargetMode="External"/><Relationship Id="rId12" Type="http://schemas.openxmlformats.org/officeDocument/2006/relationships/hyperlink" Target="https://apps.apple.com/us/app/plattino-die-plattlern-app/id1565514424?uo=4" TargetMode="External"/><Relationship Id="rId17" Type="http://schemas.openxmlformats.org/officeDocument/2006/relationships/hyperlink" Target="https://apps.apple.com/us/app/windscribe-vpn/id1129435228?uo=4" TargetMode="External"/><Relationship Id="rId25" Type="http://schemas.openxmlformats.org/officeDocument/2006/relationships/hyperlink" Target="https://apps.apple.com/us/app/elstersmart/id1018163929?uo=4" TargetMode="External"/><Relationship Id="rId33" Type="http://schemas.openxmlformats.org/officeDocument/2006/relationships/hyperlink" Target="https://apps.apple.com/us/app/hayat-eve-s%C4%B1%C4%9Far/id1505756398?uo=4" TargetMode="External"/><Relationship Id="rId38" Type="http://schemas.openxmlformats.org/officeDocument/2006/relationships/image" Target="../media/image123.png"/><Relationship Id="rId2" Type="http://schemas.openxmlformats.org/officeDocument/2006/relationships/hyperlink" Target="https://apps.apple.com/us/app/teleguard/id1505636751?uo=4" TargetMode="External"/><Relationship Id="rId16" Type="http://schemas.openxmlformats.org/officeDocument/2006/relationships/hyperlink" Target="https://apps.apple.com/us/app/cisco-webex-meetings/id298844386?uo=4" TargetMode="External"/><Relationship Id="rId20" Type="http://schemas.openxmlformats.org/officeDocument/2006/relationships/hyperlink" Target="https://apps.apple.com/us/app/sicher-reisen/id582341229?uo=4" TargetMode="External"/><Relationship Id="rId29" Type="http://schemas.openxmlformats.org/officeDocument/2006/relationships/hyperlink" Target="https://apps.apple.com/us/app/stiko-app/id1527738367?uo=4" TargetMode="External"/><Relationship Id="rId1" Type="http://schemas.openxmlformats.org/officeDocument/2006/relationships/slideLayout" Target="../slideLayouts/slideLayout3.xml"/><Relationship Id="rId6" Type="http://schemas.openxmlformats.org/officeDocument/2006/relationships/hyperlink" Target="https://apps.apple.com/us/app/stop-motion-studio/id441651297?uo=4" TargetMode="External"/><Relationship Id="rId11" Type="http://schemas.openxmlformats.org/officeDocument/2006/relationships/hyperlink" Target="https://apps.apple.com/us/app/vpn-trackblock-data-safety/id1487785605?uo=4" TargetMode="External"/><Relationship Id="rId24" Type="http://schemas.openxmlformats.org/officeDocument/2006/relationships/hyperlink" Target="https://apps.apple.com/us/app/dkb-tan2go/id881860044?uo=4" TargetMode="External"/><Relationship Id="rId32" Type="http://schemas.openxmlformats.org/officeDocument/2006/relationships/hyperlink" Target="https://apps.apple.com/us/app/blutspende/id391098483?uo=4" TargetMode="External"/><Relationship Id="rId37" Type="http://schemas.openxmlformats.org/officeDocument/2006/relationships/image" Target="../media/image122.svg"/><Relationship Id="rId40" Type="http://schemas.openxmlformats.org/officeDocument/2006/relationships/image" Target="../media/image125.png"/><Relationship Id="rId5" Type="http://schemas.openxmlformats.org/officeDocument/2006/relationships/hyperlink" Target="https://apps.apple.com/us/app/whatspoof-fake-chat/id1290628726?uo=4" TargetMode="External"/><Relationship Id="rId15" Type="http://schemas.openxmlformats.org/officeDocument/2006/relationships/hyperlink" Target="https://apps.apple.com/us/app/samsung-galaxy-watch-gear-s/id1117310635?uo=4" TargetMode="External"/><Relationship Id="rId23" Type="http://schemas.openxmlformats.org/officeDocument/2006/relationships/hyperlink" Target="https://apps.apple.com/us/app/dsbmobile/id461741785?uo=4" TargetMode="External"/><Relationship Id="rId28" Type="http://schemas.openxmlformats.org/officeDocument/2006/relationships/hyperlink" Target="https://apps.apple.com/us/app/safevac/id1440303107?uo=4" TargetMode="External"/><Relationship Id="rId36" Type="http://schemas.openxmlformats.org/officeDocument/2006/relationships/image" Target="../media/image121.png"/><Relationship Id="rId10" Type="http://schemas.openxmlformats.org/officeDocument/2006/relationships/hyperlink" Target="https://apps.apple.com/us/app/moodle/id633359593?uo=4" TargetMode="External"/><Relationship Id="rId19" Type="http://schemas.openxmlformats.org/officeDocument/2006/relationships/hyperlink" Target="https://apps.apple.com/us/app/meine-aok/id1406830270?uo=4" TargetMode="External"/><Relationship Id="rId31" Type="http://schemas.openxmlformats.org/officeDocument/2006/relationships/hyperlink" Target="https://apps.apple.com/us/app/re-open-eu/id1531322447?uo=4" TargetMode="External"/><Relationship Id="rId4" Type="http://schemas.openxmlformats.org/officeDocument/2006/relationships/hyperlink" Target="https://apps.apple.com/us/app/tik-saver-tik-tok-downloader/id1556352833?uo=4" TargetMode="External"/><Relationship Id="rId9" Type="http://schemas.openxmlformats.org/officeDocument/2006/relationships/hyperlink" Target="https://apps.apple.com/us/app/darf-ich-das/id1529322054?uo=4" TargetMode="External"/><Relationship Id="rId14" Type="http://schemas.openxmlformats.org/officeDocument/2006/relationships/hyperlink" Target="https://apps.apple.com/us/app/renpho/id1219889310?uo=4" TargetMode="External"/><Relationship Id="rId22" Type="http://schemas.openxmlformats.org/officeDocument/2006/relationships/hyperlink" Target="https://apps.apple.com/us/app/epassgo/id1554859142?uo=4" TargetMode="External"/><Relationship Id="rId27" Type="http://schemas.openxmlformats.org/officeDocument/2006/relationships/hyperlink" Target="https://apps.apple.com/us/app/onlinebefunde/id447999942?uo=4" TargetMode="External"/><Relationship Id="rId30" Type="http://schemas.openxmlformats.org/officeDocument/2006/relationships/hyperlink" Target="https://apps.apple.com/us/app/atwork-timesheet/id857189697?uo=4" TargetMode="External"/><Relationship Id="rId35" Type="http://schemas.openxmlformats.org/officeDocument/2006/relationships/image" Target="../media/image120.png"/><Relationship Id="rId8" Type="http://schemas.openxmlformats.org/officeDocument/2006/relationships/hyperlink" Target="https://apps.apple.com/us/app/free2pass/id1561574735?uo=4" TargetMode="External"/><Relationship Id="rId3" Type="http://schemas.openxmlformats.org/officeDocument/2006/relationships/hyperlink" Target="https://apps.apple.com/us/app/voice-recorder-audio-editor/id1177522900?uo=4"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hyperlink" Target="https://reports.exodus-privacy.eu.org/en/trackers/"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support.google.com/googleplay/android-developer/answer/6048248?hl=en"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imore.com/google-reveals-android-version-apples-privacy-nutrition-labels"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pp.corellium.com/"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app.corellium.com/"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pp.corellium.com/"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pp.corellium.com/"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corellium.com/hc/en-us/articles/360051662354-Apps"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heckra.in/"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www.andyibanez.com/posts/intercepting-network-mitmproxy/#physical-ios-devices"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nabla-c0d3/ssl-kill-switch2"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kemin-dayo/AppSync"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rss.itunes.apple.com/en-u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osxdaily.com/2011/12/15/where-ios-apps-stored-locally-in-mac-os-x-and-window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upport.apple.com/en-gb/HT208079"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eb.archive.org/web/20210527200153if_/https:/www.reddit.com/r/ITunes/comments/g01qqh/itunes_12653_working_with_ios_13/"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uria.europa.eu/juris/document/document.jsf?text=&amp;docid=228677&amp;pageIndex=0&amp;doclang=en" TargetMode="External"/><Relationship Id="rId2" Type="http://schemas.openxmlformats.org/officeDocument/2006/relationships/hyperlink" Target="https://www.ldi.nrw.de/mainmenu_Datenschutz/submenu_Technik/Inhalt/TechnikundOrganisation/Inhalt/Zur-Anwendbarkeit-des-TMG-fuer-nicht-oeffentliche-Stellen-ab-dem-25_-Mai-2018/Positionsbestimmung-TMG.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apple.com/macos/iphone-and-ipad-apps/"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bbs.pediy.com/thread-156752.htm"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habr.com/ru/post/149207/"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zhihu.com/column/p/29278195"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ymsky.net/views/64756.s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imazing.com/ios-app-management"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ibimobiledevice.or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ppetize.io/"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ydia.saurik.com/package/libactivator/"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objective-see.com/blog/blog_0x4C.html"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runthatapp.com/demo/"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lucaIz-ldx/ForceReset/blob/de004718c1ebde9a80dc686040853089ceea20a0/Tweak.x#L151-L155"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frida.re/"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support.apple.com/en-us/HT210060"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support.apple.com/en-us/HT21006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appetize.io/core-features/uploading-app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s://apps.apple.com/us/app/audible-audiobooks-podcasts/id379693831" TargetMode="Externa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apps.apple.com/us/app/paypal-mobile-cash/id283646709"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apps.apple.com/us/app/deutsche-bank-phototan/id937259592"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apps.apple.com/us/app/ebay-buy-sell-and-save/id282614216"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hyperlink" Target="https://apps.apple.com/us/app/hill-climb-racing/id564540143"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upload.runthatapp.com/upload.htm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s://apps.apple.com/us/app/pacer-pedometer-step-tracker/id600446812"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hyperlink" Target="https://apps.apple.com/us/app/newsbreak-local-everything/id1132762804"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apps.apple.com/us/app/4-pics-1-word/id595558452"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apps.apple.com/us/app/pons-translate/id577741918"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apps.apple.com/us/app/poparazzi/id1513680970"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Untertitel 7"/>
          <p:cNvSpPr>
            <a:spLocks noGrp="1"/>
          </p:cNvSpPr>
          <p:nvPr>
            <p:ph type="subTitle" idx="1"/>
          </p:nvPr>
        </p:nvSpPr>
        <p:spPr bwMode="auto"/>
        <p:txBody>
          <a:bodyPr/>
          <a:lstStyle/>
          <a:p>
            <a:pPr>
              <a:defRPr/>
            </a:pPr>
            <a:r>
              <a:rPr lang="en-GB" noProof="0" dirty="0"/>
              <a:t>Benjamin Altpeter, 2021-08-03</a:t>
            </a:r>
          </a:p>
        </p:txBody>
      </p:sp>
      <p:sp>
        <p:nvSpPr>
          <p:cNvPr id="5" name="Titel 8"/>
          <p:cNvSpPr>
            <a:spLocks noGrp="1"/>
          </p:cNvSpPr>
          <p:nvPr>
            <p:ph type="ctrTitle"/>
          </p:nvPr>
        </p:nvSpPr>
        <p:spPr bwMode="auto"/>
        <p:txBody>
          <a:bodyPr/>
          <a:lstStyle/>
          <a:p>
            <a:pPr>
              <a:defRPr/>
            </a:pPr>
            <a:r>
              <a:rPr lang="en-GB" noProof="0" dirty="0"/>
              <a:t>iOS watching you: </a:t>
            </a:r>
            <a:r>
              <a:rPr lang="en-GB" dirty="0"/>
              <a:t>Automated analysis of “zero-touch” privacy violations under iOS</a:t>
            </a:r>
            <a:endParaRPr lang="en-GB" b="0" i="1"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What about </a:t>
            </a:r>
            <a:r>
              <a:rPr lang="en-GB" dirty="0" err="1"/>
              <a:t>Corellium</a:t>
            </a:r>
            <a:r>
              <a:rPr lang="en-GB" dirty="0"/>
              <a: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5" y="864401"/>
            <a:ext cx="5984850" cy="326446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https://www.theregister.com/2021/01/04/corellium_ios_ruling/</a:t>
            </a:r>
            <a:endParaRPr lang="en-GB" sz="800" dirty="0"/>
          </a:p>
        </p:txBody>
      </p:sp>
    </p:spTree>
    <p:extLst>
      <p:ext uri="{BB962C8B-B14F-4D97-AF65-F5344CB8AC3E}">
        <p14:creationId xmlns:p14="http://schemas.microsoft.com/office/powerpoint/2010/main" val="28996355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F4A-5759-4225-A768-2FA0471B0F24}"/>
              </a:ext>
            </a:extLst>
          </p:cNvPr>
          <p:cNvSpPr>
            <a:spLocks noGrp="1"/>
          </p:cNvSpPr>
          <p:nvPr>
            <p:ph type="title"/>
          </p:nvPr>
        </p:nvSpPr>
        <p:spPr/>
        <p:txBody>
          <a:bodyPr/>
          <a:lstStyle/>
          <a:p>
            <a:r>
              <a:rPr lang="en-GB" dirty="0" err="1"/>
              <a:t>Poparazzi</a:t>
            </a:r>
            <a:endParaRPr lang="en-GB" dirty="0"/>
          </a:p>
        </p:txBody>
      </p:sp>
      <p:sp>
        <p:nvSpPr>
          <p:cNvPr id="3" name="Content Placeholder 2">
            <a:extLst>
              <a:ext uri="{FF2B5EF4-FFF2-40B4-BE49-F238E27FC236}">
                <a16:creationId xmlns:a16="http://schemas.microsoft.com/office/drawing/2014/main" id="{92841112-77C6-4315-A9DC-03DA93314A33}"/>
              </a:ext>
            </a:extLst>
          </p:cNvPr>
          <p:cNvSpPr>
            <a:spLocks noGrp="1"/>
          </p:cNvSpPr>
          <p:nvPr>
            <p:ph idx="1"/>
          </p:nvPr>
        </p:nvSpPr>
        <p:spPr>
          <a:xfrm>
            <a:off x="431798" y="706575"/>
            <a:ext cx="8375649" cy="3420000"/>
          </a:xfrm>
        </p:spPr>
        <p:txBody>
          <a:bodyPr/>
          <a:lstStyle/>
          <a:p>
            <a:pPr lvl="0" indent="0">
              <a:buNone/>
            </a:pPr>
            <a:r>
              <a:rPr lang="en-GB" sz="1000" dirty="0">
                <a:solidFill>
                  <a:srgbClr val="204A87"/>
                </a:solidFill>
                <a:latin typeface="Courier"/>
              </a:rPr>
              <a:t>"data"</a:t>
            </a:r>
            <a:r>
              <a:rPr lang="en-GB" sz="1000" dirty="0">
                <a:solidFill>
                  <a:srgbClr val="000000"/>
                </a:solidFill>
                <a:latin typeface="Courier"/>
              </a:rPr>
              <a:t>:</a:t>
            </a:r>
            <a:r>
              <a:rPr lang="en-GB" sz="1000" dirty="0">
                <a:latin typeface="Courier"/>
              </a:rPr>
              <a:t> </a:t>
            </a:r>
            <a:r>
              <a:rPr lang="en-GB" sz="1000" dirty="0">
                <a:solidFill>
                  <a:srgbClr val="8F5902"/>
                </a:solidFill>
                <a:latin typeface="Courier"/>
              </a:rPr>
              <a:t>[</a:t>
            </a:r>
            <a:br>
              <a:rPr lang="en-GB" sz="1000" dirty="0"/>
            </a:b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"attributes"</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is_profile_photo</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last_name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TBFFZbBYea</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phone_numbers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8F5902"/>
                </a:solidFill>
                <a:latin typeface="Courier"/>
              </a:rPr>
              <a:t>[</a:t>
            </a:r>
            <a:r>
              <a:rPr lang="en-GB" sz="1000" dirty="0">
                <a:solidFill>
                  <a:srgbClr val="4E9A06"/>
                </a:solidFill>
                <a:latin typeface="Courier"/>
              </a:rPr>
              <a:t>"+4915557543434"</a:t>
            </a:r>
            <a:r>
              <a:rPr lang="en-GB" sz="1000" dirty="0">
                <a:solidFill>
                  <a:srgbClr val="8F5902"/>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full_name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JGKfozntbF</a:t>
            </a:r>
            <a:r>
              <a:rPr lang="en-GB" sz="1000" dirty="0">
                <a:solidFill>
                  <a:srgbClr val="4E9A06"/>
                </a:solidFill>
                <a:latin typeface="Courier"/>
              </a:rPr>
              <a:t> </a:t>
            </a:r>
            <a:r>
              <a:rPr lang="en-GB" sz="1000" dirty="0" err="1">
                <a:solidFill>
                  <a:srgbClr val="4E9A06"/>
                </a:solidFill>
                <a:latin typeface="Courier"/>
              </a:rPr>
              <a:t>TBFFZbBYea</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clean_name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JGKfozntbF</a:t>
            </a:r>
            <a:r>
              <a:rPr lang="en-GB" sz="1000" dirty="0">
                <a:solidFill>
                  <a:srgbClr val="4E9A06"/>
                </a:solidFill>
                <a:latin typeface="Courier"/>
              </a:rPr>
              <a:t> </a:t>
            </a:r>
            <a:r>
              <a:rPr lang="en-GB" sz="1000" dirty="0" err="1">
                <a:solidFill>
                  <a:srgbClr val="4E9A06"/>
                </a:solidFill>
                <a:latin typeface="Courier"/>
              </a:rPr>
              <a:t>TBFFZbBYea</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is_emoji</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false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first_name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JGKfozntbF</a:t>
            </a:r>
            <a:r>
              <a:rPr lang="en-GB" sz="1000" dirty="0">
                <a:solidFill>
                  <a:srgbClr val="4E9A06"/>
                </a:solidFill>
                <a:latin typeface="Courier"/>
              </a:rPr>
              <a:t>"</a:t>
            </a:r>
            <a:br>
              <a:rPr lang="en-GB" sz="1000" dirty="0"/>
            </a:b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"type"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"contacts"</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"id"</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"3A575DFF-C7FC-4F13-B40D-89D52F208C15:ABPerson"</a:t>
            </a:r>
            <a:br>
              <a:rPr lang="en-GB" sz="1000" dirty="0"/>
            </a:br>
            <a:r>
              <a:rPr lang="en-GB" sz="1000" dirty="0">
                <a:latin typeface="Courier"/>
              </a:rPr>
              <a:t>  </a:t>
            </a:r>
            <a:r>
              <a:rPr lang="en-GB" sz="1000" dirty="0">
                <a:solidFill>
                  <a:srgbClr val="000000"/>
                </a:solidFill>
                <a:latin typeface="Courier"/>
              </a:rPr>
              <a:t>}</a:t>
            </a:r>
            <a:br>
              <a:rPr lang="en-GB" sz="1000" dirty="0"/>
            </a:br>
            <a:r>
              <a:rPr lang="en-GB" sz="1000" dirty="0">
                <a:solidFill>
                  <a:srgbClr val="8F5902"/>
                </a:solidFill>
                <a:latin typeface="Courier"/>
              </a:rPr>
              <a:t>]</a:t>
            </a:r>
            <a:br>
              <a:rPr lang="en-GB" sz="1000" dirty="0"/>
            </a:br>
            <a:endParaRPr lang="en-GB" sz="1000" dirty="0">
              <a:solidFill>
                <a:srgbClr val="000000"/>
              </a:solidFill>
              <a:latin typeface="Courier"/>
            </a:endParaRPr>
          </a:p>
        </p:txBody>
      </p:sp>
      <p:sp>
        <p:nvSpPr>
          <p:cNvPr id="5" name="TextBox 4">
            <a:extLst>
              <a:ext uri="{FF2B5EF4-FFF2-40B4-BE49-F238E27FC236}">
                <a16:creationId xmlns:a16="http://schemas.microsoft.com/office/drawing/2014/main" id="{D3C38099-50B6-4F43-B7B8-E400C471A2B2}"/>
              </a:ext>
            </a:extLst>
          </p:cNvPr>
          <p:cNvSpPr txBox="1"/>
          <p:nvPr/>
        </p:nvSpPr>
        <p:spPr>
          <a:xfrm>
            <a:off x="2149733" y="359071"/>
            <a:ext cx="6387597" cy="276999"/>
          </a:xfrm>
          <a:prstGeom prst="rect">
            <a:avLst/>
          </a:prstGeom>
          <a:noFill/>
        </p:spPr>
        <p:txBody>
          <a:bodyPr wrap="square">
            <a:spAutoFit/>
          </a:bodyPr>
          <a:lstStyle/>
          <a:p>
            <a:pPr marL="0" lvl="0" indent="0">
              <a:buNone/>
            </a:pPr>
            <a:r>
              <a:rPr lang="en-GB" sz="1200" dirty="0">
                <a:latin typeface="Courier"/>
              </a:rPr>
              <a:t>POST https://poparazzi.com/api/contacts</a:t>
            </a:r>
          </a:p>
        </p:txBody>
      </p:sp>
    </p:spTree>
    <p:extLst>
      <p:ext uri="{BB962C8B-B14F-4D97-AF65-F5344CB8AC3E}">
        <p14:creationId xmlns:p14="http://schemas.microsoft.com/office/powerpoint/2010/main" val="31790967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Results</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40160" b="20774"/>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a:t>National Cancer Institute </a:t>
            </a:r>
            <a:r>
              <a:rPr lang="de-DE" sz="900" dirty="0"/>
              <a:t>(Unsplash license)</a:t>
            </a:r>
            <a:endParaRPr dirty="0"/>
          </a:p>
        </p:txBody>
      </p:sp>
    </p:spTree>
    <p:extLst>
      <p:ext uri="{BB962C8B-B14F-4D97-AF65-F5344CB8AC3E}">
        <p14:creationId xmlns:p14="http://schemas.microsoft.com/office/powerpoint/2010/main" val="33033337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7096-EEA5-4E7C-9570-50D988EA6601}"/>
              </a:ext>
            </a:extLst>
          </p:cNvPr>
          <p:cNvSpPr>
            <a:spLocks noGrp="1"/>
          </p:cNvSpPr>
          <p:nvPr>
            <p:ph type="title"/>
          </p:nvPr>
        </p:nvSpPr>
        <p:spPr/>
        <p:txBody>
          <a:bodyPr/>
          <a:lstStyle/>
          <a:p>
            <a:r>
              <a:rPr lang="en-GB" dirty="0"/>
              <a:t>Statistics</a:t>
            </a:r>
          </a:p>
        </p:txBody>
      </p:sp>
      <p:sp>
        <p:nvSpPr>
          <p:cNvPr id="3" name="Content Placeholder 2">
            <a:extLst>
              <a:ext uri="{FF2B5EF4-FFF2-40B4-BE49-F238E27FC236}">
                <a16:creationId xmlns:a16="http://schemas.microsoft.com/office/drawing/2014/main" id="{E449ACCB-745C-4DF5-82CE-65B949F75318}"/>
              </a:ext>
            </a:extLst>
          </p:cNvPr>
          <p:cNvSpPr>
            <a:spLocks noGrp="1"/>
          </p:cNvSpPr>
          <p:nvPr>
            <p:ph idx="1"/>
          </p:nvPr>
        </p:nvSpPr>
        <p:spPr/>
        <p:txBody>
          <a:bodyPr/>
          <a:lstStyle/>
          <a:p>
            <a:pPr marL="285750" indent="-285750">
              <a:buFont typeface="Arial" panose="020B0604020202020204" pitchFamily="34" charset="0"/>
              <a:buChar char="•"/>
            </a:pPr>
            <a:r>
              <a:rPr lang="en-GB" dirty="0"/>
              <a:t>1,001 apps from the “Top 1200 Free Apps” for Germany as of May 27, 2021</a:t>
            </a:r>
          </a:p>
          <a:p>
            <a:pPr marL="285750" indent="-285750">
              <a:buFont typeface="Arial" panose="020B0604020202020204" pitchFamily="34" charset="0"/>
              <a:buChar char="•"/>
            </a:pPr>
            <a:r>
              <a:rPr lang="en-GB" dirty="0"/>
              <a:t>Analysis done on an iPhone 8 running iOS 14.5.1</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74 apps without any requests, including:</a:t>
            </a:r>
          </a:p>
          <a:p>
            <a:pPr marL="476250" lvl="1" indent="-285750">
              <a:buFont typeface="Arial" panose="020B0604020202020204" pitchFamily="34" charset="0"/>
              <a:buChar char="•"/>
            </a:pPr>
            <a:r>
              <a:rPr lang="en-GB" dirty="0">
                <a:hlinkClick r:id="rId2"/>
              </a:rPr>
              <a:t>Signal - Private Messenger</a:t>
            </a:r>
            <a:endParaRPr lang="en-GB" dirty="0"/>
          </a:p>
          <a:p>
            <a:pPr marL="476250" lvl="1" indent="-285750">
              <a:buFont typeface="Arial" panose="020B0604020202020204" pitchFamily="34" charset="0"/>
              <a:buChar char="•"/>
            </a:pPr>
            <a:r>
              <a:rPr lang="en-GB" dirty="0">
                <a:hlinkClick r:id="rId3"/>
              </a:rPr>
              <a:t>TeleGuard</a:t>
            </a:r>
            <a:endParaRPr lang="en-GB" dirty="0"/>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r>
              <a:rPr lang="en-GB" dirty="0">
                <a:hlinkClick r:id="rId4"/>
              </a:rPr>
              <a:t>Commerzbank </a:t>
            </a:r>
            <a:r>
              <a:rPr lang="en-GB" dirty="0" err="1">
                <a:hlinkClick r:id="rId4"/>
              </a:rPr>
              <a:t>photoTAN</a:t>
            </a:r>
            <a:endParaRPr lang="en-GB" dirty="0"/>
          </a:p>
          <a:p>
            <a:pPr marL="476250" lvl="1" indent="-285750">
              <a:buFont typeface="Arial" panose="020B0604020202020204" pitchFamily="34" charset="0"/>
              <a:buChar char="•"/>
            </a:pPr>
            <a:r>
              <a:rPr lang="en-GB" dirty="0">
                <a:hlinkClick r:id="rId5"/>
              </a:rPr>
              <a:t>AusweisApp2</a:t>
            </a:r>
            <a:endParaRPr lang="en-GB" dirty="0"/>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r>
              <a:rPr lang="en-GB" dirty="0">
                <a:hlinkClick r:id="rId6"/>
              </a:rPr>
              <a:t>Facebook</a:t>
            </a:r>
            <a:endParaRPr lang="en-GB" dirty="0"/>
          </a:p>
          <a:p>
            <a:pPr marL="476250" lvl="1" indent="-285750">
              <a:buFont typeface="Arial" panose="020B0604020202020204" pitchFamily="34" charset="0"/>
              <a:buChar char="•"/>
            </a:pPr>
            <a:r>
              <a:rPr lang="en-GB" dirty="0">
                <a:hlinkClick r:id="rId7"/>
              </a:rPr>
              <a:t>ZOOM Cloud Meetings</a:t>
            </a:r>
            <a:endParaRPr lang="en-GB" dirty="0"/>
          </a:p>
        </p:txBody>
      </p:sp>
      <p:pic>
        <p:nvPicPr>
          <p:cNvPr id="5" name="Picture 4" descr="Icon&#10;&#10;Description automatically generated">
            <a:extLst>
              <a:ext uri="{FF2B5EF4-FFF2-40B4-BE49-F238E27FC236}">
                <a16:creationId xmlns:a16="http://schemas.microsoft.com/office/drawing/2014/main" id="{34B751BF-12B5-4480-B3D2-ED2A146839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3498" y="843750"/>
            <a:ext cx="1943029" cy="3456000"/>
          </a:xfrm>
          <a:prstGeom prst="rect">
            <a:avLst/>
          </a:prstGeom>
        </p:spPr>
      </p:pic>
      <p:pic>
        <p:nvPicPr>
          <p:cNvPr id="6" name="Picture 5">
            <a:extLst>
              <a:ext uri="{FF2B5EF4-FFF2-40B4-BE49-F238E27FC236}">
                <a16:creationId xmlns:a16="http://schemas.microsoft.com/office/drawing/2014/main" id="{F533ACBC-F950-486B-B455-8856CF3278E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5657475" y="843750"/>
            <a:ext cx="1943028" cy="3456000"/>
          </a:xfrm>
          <a:prstGeom prst="rect">
            <a:avLst/>
          </a:prstGeom>
        </p:spPr>
      </p:pic>
    </p:spTree>
    <p:extLst>
      <p:ext uri="{BB962C8B-B14F-4D97-AF65-F5344CB8AC3E}">
        <p14:creationId xmlns:p14="http://schemas.microsoft.com/office/powerpoint/2010/main" val="328073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4F85-F21E-4C07-A272-0D820A2DA33D}"/>
              </a:ext>
            </a:extLst>
          </p:cNvPr>
          <p:cNvSpPr>
            <a:spLocks noGrp="1"/>
          </p:cNvSpPr>
          <p:nvPr>
            <p:ph type="title"/>
          </p:nvPr>
        </p:nvSpPr>
        <p:spPr/>
        <p:txBody>
          <a:bodyPr/>
          <a:lstStyle/>
          <a:p>
            <a:r>
              <a:rPr lang="en-GB" dirty="0"/>
              <a:t>Requests per app</a:t>
            </a:r>
          </a:p>
        </p:txBody>
      </p:sp>
      <p:pic>
        <p:nvPicPr>
          <p:cNvPr id="5" name="Content Placeholder 4">
            <a:extLst>
              <a:ext uri="{FF2B5EF4-FFF2-40B4-BE49-F238E27FC236}">
                <a16:creationId xmlns:a16="http://schemas.microsoft.com/office/drawing/2014/main" id="{48DCEEB1-78EC-4A72-B931-A9175ECB1A6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1799" y="1012764"/>
            <a:ext cx="4152785" cy="3117971"/>
          </a:xfrm>
        </p:spPr>
      </p:pic>
      <p:pic>
        <p:nvPicPr>
          <p:cNvPr id="6" name="Content Placeholder 4">
            <a:extLst>
              <a:ext uri="{FF2B5EF4-FFF2-40B4-BE49-F238E27FC236}">
                <a16:creationId xmlns:a16="http://schemas.microsoft.com/office/drawing/2014/main" id="{1B398950-25E0-4A56-8FF8-8EDB39EF1C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4572000" y="1012764"/>
            <a:ext cx="4152785" cy="3117970"/>
          </a:xfrm>
          <a:prstGeom prst="rect">
            <a:avLst/>
          </a:prstGeom>
          <a:noFill/>
          <a:ln w="9525">
            <a:noFill/>
            <a:miter lim="800000"/>
            <a:headEnd/>
            <a:tailEnd/>
          </a:ln>
        </p:spPr>
      </p:pic>
      <p:sp>
        <p:nvSpPr>
          <p:cNvPr id="7" name="TextBox 6">
            <a:extLst>
              <a:ext uri="{FF2B5EF4-FFF2-40B4-BE49-F238E27FC236}">
                <a16:creationId xmlns:a16="http://schemas.microsoft.com/office/drawing/2014/main" id="{6B784964-5141-4167-B150-60240489C216}"/>
              </a:ext>
            </a:extLst>
          </p:cNvPr>
          <p:cNvSpPr txBox="1"/>
          <p:nvPr/>
        </p:nvSpPr>
        <p:spPr>
          <a:xfrm>
            <a:off x="431799" y="4084546"/>
            <a:ext cx="4069863" cy="215444"/>
          </a:xfrm>
          <a:prstGeom prst="rect">
            <a:avLst/>
          </a:prstGeom>
          <a:noFill/>
        </p:spPr>
        <p:txBody>
          <a:bodyPr wrap="square" rtlCol="0">
            <a:spAutoFit/>
          </a:bodyPr>
          <a:lstStyle/>
          <a:p>
            <a:r>
              <a:rPr lang="en-GB" sz="800" dirty="0"/>
              <a:t>Number of network requests per app on iOS.</a:t>
            </a:r>
          </a:p>
        </p:txBody>
      </p:sp>
      <p:sp>
        <p:nvSpPr>
          <p:cNvPr id="8" name="TextBox 7">
            <a:extLst>
              <a:ext uri="{FF2B5EF4-FFF2-40B4-BE49-F238E27FC236}">
                <a16:creationId xmlns:a16="http://schemas.microsoft.com/office/drawing/2014/main" id="{856E166E-B499-40FC-8855-D0B9FBEC5923}"/>
              </a:ext>
            </a:extLst>
          </p:cNvPr>
          <p:cNvSpPr txBox="1"/>
          <p:nvPr/>
        </p:nvSpPr>
        <p:spPr>
          <a:xfrm>
            <a:off x="4642340" y="4084546"/>
            <a:ext cx="4069863" cy="215444"/>
          </a:xfrm>
          <a:prstGeom prst="rect">
            <a:avLst/>
          </a:prstGeom>
          <a:noFill/>
        </p:spPr>
        <p:txBody>
          <a:bodyPr wrap="square" rtlCol="0">
            <a:spAutoFit/>
          </a:bodyPr>
          <a:lstStyle/>
          <a:p>
            <a:r>
              <a:rPr lang="en-GB" sz="800" dirty="0"/>
              <a:t>Number of network requests per app on Android [Altpeter, Wessels].</a:t>
            </a:r>
          </a:p>
        </p:txBody>
      </p:sp>
    </p:spTree>
    <p:extLst>
      <p:ext uri="{BB962C8B-B14F-4D97-AF65-F5344CB8AC3E}">
        <p14:creationId xmlns:p14="http://schemas.microsoft.com/office/powerpoint/2010/main" val="386360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1F8A-B291-481B-AFA6-B6F3157BC967}"/>
              </a:ext>
            </a:extLst>
          </p:cNvPr>
          <p:cNvSpPr>
            <a:spLocks noGrp="1"/>
          </p:cNvSpPr>
          <p:nvPr>
            <p:ph type="title"/>
          </p:nvPr>
        </p:nvSpPr>
        <p:spPr/>
        <p:txBody>
          <a:bodyPr/>
          <a:lstStyle/>
          <a:p>
            <a:r>
              <a:rPr lang="en-GB" dirty="0"/>
              <a:t>Hosts per app</a:t>
            </a:r>
          </a:p>
        </p:txBody>
      </p:sp>
      <p:pic>
        <p:nvPicPr>
          <p:cNvPr id="5" name="Content Placeholder 4">
            <a:extLst>
              <a:ext uri="{FF2B5EF4-FFF2-40B4-BE49-F238E27FC236}">
                <a16:creationId xmlns:a16="http://schemas.microsoft.com/office/drawing/2014/main" id="{EC21E1FD-85B8-456A-AEC6-7F14CB87FCB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1799" y="1012158"/>
            <a:ext cx="4154400" cy="3119184"/>
          </a:xfrm>
        </p:spPr>
      </p:pic>
      <p:pic>
        <p:nvPicPr>
          <p:cNvPr id="6" name="Content Placeholder 4">
            <a:extLst>
              <a:ext uri="{FF2B5EF4-FFF2-40B4-BE49-F238E27FC236}">
                <a16:creationId xmlns:a16="http://schemas.microsoft.com/office/drawing/2014/main" id="{04F8D7D1-C458-467C-BC4C-CC3925B086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4572000" y="1012158"/>
            <a:ext cx="4154400" cy="3119183"/>
          </a:xfrm>
          <a:prstGeom prst="rect">
            <a:avLst/>
          </a:prstGeom>
          <a:noFill/>
          <a:ln w="9525">
            <a:noFill/>
            <a:miter lim="800000"/>
            <a:headEnd/>
            <a:tailEnd/>
          </a:ln>
        </p:spPr>
      </p:pic>
      <p:sp>
        <p:nvSpPr>
          <p:cNvPr id="7" name="TextBox 6">
            <a:extLst>
              <a:ext uri="{FF2B5EF4-FFF2-40B4-BE49-F238E27FC236}">
                <a16:creationId xmlns:a16="http://schemas.microsoft.com/office/drawing/2014/main" id="{0FF282D6-0193-49A6-B681-F53738C7A5E3}"/>
              </a:ext>
            </a:extLst>
          </p:cNvPr>
          <p:cNvSpPr txBox="1"/>
          <p:nvPr/>
        </p:nvSpPr>
        <p:spPr>
          <a:xfrm>
            <a:off x="431799" y="4084546"/>
            <a:ext cx="4069863" cy="215444"/>
          </a:xfrm>
          <a:prstGeom prst="rect">
            <a:avLst/>
          </a:prstGeom>
          <a:noFill/>
        </p:spPr>
        <p:txBody>
          <a:bodyPr wrap="square" rtlCol="0">
            <a:spAutoFit/>
          </a:bodyPr>
          <a:lstStyle/>
          <a:p>
            <a:r>
              <a:rPr lang="en-GB" sz="800" dirty="0"/>
              <a:t>Number of unique hosts requested per app on iOS.</a:t>
            </a:r>
          </a:p>
        </p:txBody>
      </p:sp>
      <p:sp>
        <p:nvSpPr>
          <p:cNvPr id="8" name="TextBox 7">
            <a:extLst>
              <a:ext uri="{FF2B5EF4-FFF2-40B4-BE49-F238E27FC236}">
                <a16:creationId xmlns:a16="http://schemas.microsoft.com/office/drawing/2014/main" id="{AD6F3F44-B45C-4AEF-8004-451EA34A2B3D}"/>
              </a:ext>
            </a:extLst>
          </p:cNvPr>
          <p:cNvSpPr txBox="1"/>
          <p:nvPr/>
        </p:nvSpPr>
        <p:spPr>
          <a:xfrm>
            <a:off x="4642340" y="4084546"/>
            <a:ext cx="4069863" cy="215444"/>
          </a:xfrm>
          <a:prstGeom prst="rect">
            <a:avLst/>
          </a:prstGeom>
          <a:noFill/>
        </p:spPr>
        <p:txBody>
          <a:bodyPr wrap="square" rtlCol="0">
            <a:spAutoFit/>
          </a:bodyPr>
          <a:lstStyle/>
          <a:p>
            <a:r>
              <a:rPr lang="en-GB" sz="800" dirty="0"/>
              <a:t>Number of unique hosts requested per app on Android [Altpeter, Wessels].</a:t>
            </a:r>
          </a:p>
        </p:txBody>
      </p:sp>
    </p:spTree>
    <p:extLst>
      <p:ext uri="{BB962C8B-B14F-4D97-AF65-F5344CB8AC3E}">
        <p14:creationId xmlns:p14="http://schemas.microsoft.com/office/powerpoint/2010/main" val="306927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0CC2-3620-4DFE-8489-55E27E04C06E}"/>
              </a:ext>
            </a:extLst>
          </p:cNvPr>
          <p:cNvSpPr>
            <a:spLocks noGrp="1"/>
          </p:cNvSpPr>
          <p:nvPr>
            <p:ph type="title"/>
          </p:nvPr>
        </p:nvSpPr>
        <p:spPr/>
        <p:txBody>
          <a:bodyPr/>
          <a:lstStyle/>
          <a:p>
            <a:r>
              <a:rPr lang="en-GB" dirty="0"/>
              <a:t>Requests blocked by tracking filter lists</a:t>
            </a:r>
          </a:p>
        </p:txBody>
      </p:sp>
      <p:pic>
        <p:nvPicPr>
          <p:cNvPr id="5" name="Content Placeholder 4">
            <a:extLst>
              <a:ext uri="{FF2B5EF4-FFF2-40B4-BE49-F238E27FC236}">
                <a16:creationId xmlns:a16="http://schemas.microsoft.com/office/drawing/2014/main" id="{E362C50B-1E7D-4D54-AA69-41B67913390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1799" y="1012158"/>
            <a:ext cx="4154400" cy="3119184"/>
          </a:xfrm>
        </p:spPr>
      </p:pic>
      <p:pic>
        <p:nvPicPr>
          <p:cNvPr id="6" name="Content Placeholder 4">
            <a:extLst>
              <a:ext uri="{FF2B5EF4-FFF2-40B4-BE49-F238E27FC236}">
                <a16:creationId xmlns:a16="http://schemas.microsoft.com/office/drawing/2014/main" id="{808608A6-6134-41B6-A073-EEE4E4DA5D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4557801" y="1012158"/>
            <a:ext cx="4154400" cy="3119183"/>
          </a:xfrm>
          <a:prstGeom prst="rect">
            <a:avLst/>
          </a:prstGeom>
          <a:noFill/>
          <a:ln w="9525">
            <a:noFill/>
            <a:miter lim="800000"/>
            <a:headEnd/>
            <a:tailEnd/>
          </a:ln>
        </p:spPr>
      </p:pic>
      <p:sp>
        <p:nvSpPr>
          <p:cNvPr id="7" name="TextBox 6">
            <a:extLst>
              <a:ext uri="{FF2B5EF4-FFF2-40B4-BE49-F238E27FC236}">
                <a16:creationId xmlns:a16="http://schemas.microsoft.com/office/drawing/2014/main" id="{A0E89943-C3E2-43B9-9B63-22A36C1EFEF7}"/>
              </a:ext>
            </a:extLst>
          </p:cNvPr>
          <p:cNvSpPr txBox="1"/>
          <p:nvPr/>
        </p:nvSpPr>
        <p:spPr>
          <a:xfrm>
            <a:off x="431799" y="4084546"/>
            <a:ext cx="4069863" cy="338554"/>
          </a:xfrm>
          <a:prstGeom prst="rect">
            <a:avLst/>
          </a:prstGeom>
          <a:noFill/>
        </p:spPr>
        <p:txBody>
          <a:bodyPr wrap="square" rtlCol="0">
            <a:spAutoFit/>
          </a:bodyPr>
          <a:lstStyle/>
          <a:p>
            <a:r>
              <a:rPr lang="en-GB" sz="800" dirty="0"/>
              <a:t>Number of requests blocked per app on iOS when using these tracking filter lists: </a:t>
            </a:r>
            <a:r>
              <a:rPr lang="en-GB" sz="800" dirty="0">
                <a:hlinkClick r:id="rId6"/>
              </a:rPr>
              <a:t>EasyPrivacy</a:t>
            </a:r>
            <a:r>
              <a:rPr lang="en-GB" sz="800" dirty="0"/>
              <a:t>, </a:t>
            </a:r>
            <a:r>
              <a:rPr lang="en-GB" sz="800" dirty="0">
                <a:hlinkClick r:id="rId7"/>
              </a:rPr>
              <a:t>eulaurarien</a:t>
            </a:r>
            <a:r>
              <a:rPr lang="en-GB" sz="800" dirty="0"/>
              <a:t>, </a:t>
            </a:r>
            <a:r>
              <a:rPr lang="en-GB" sz="800" dirty="0">
                <a:hlinkClick r:id="rId8"/>
              </a:rPr>
              <a:t>Perflyst</a:t>
            </a:r>
            <a:r>
              <a:rPr lang="en-GB" sz="800" dirty="0"/>
              <a:t>.</a:t>
            </a:r>
          </a:p>
        </p:txBody>
      </p:sp>
      <p:sp>
        <p:nvSpPr>
          <p:cNvPr id="8" name="TextBox 7">
            <a:extLst>
              <a:ext uri="{FF2B5EF4-FFF2-40B4-BE49-F238E27FC236}">
                <a16:creationId xmlns:a16="http://schemas.microsoft.com/office/drawing/2014/main" id="{B4649720-FF88-4093-A64C-5FCC186A29AB}"/>
              </a:ext>
            </a:extLst>
          </p:cNvPr>
          <p:cNvSpPr txBox="1"/>
          <p:nvPr/>
        </p:nvSpPr>
        <p:spPr>
          <a:xfrm>
            <a:off x="4642340" y="4084546"/>
            <a:ext cx="4069863" cy="338554"/>
          </a:xfrm>
          <a:prstGeom prst="rect">
            <a:avLst/>
          </a:prstGeom>
          <a:noFill/>
        </p:spPr>
        <p:txBody>
          <a:bodyPr wrap="square" rtlCol="0">
            <a:spAutoFit/>
          </a:bodyPr>
          <a:lstStyle/>
          <a:p>
            <a:r>
              <a:rPr lang="en-GB" sz="800" dirty="0"/>
              <a:t>Number of requests blocked per app on Android when using these tracking filter lists: </a:t>
            </a:r>
            <a:r>
              <a:rPr lang="en-GB" sz="800" dirty="0">
                <a:hlinkClick r:id="rId6"/>
              </a:rPr>
              <a:t>EasyPrivacy</a:t>
            </a:r>
            <a:r>
              <a:rPr lang="en-GB" sz="800" dirty="0"/>
              <a:t>, </a:t>
            </a:r>
            <a:r>
              <a:rPr lang="en-GB" sz="800" dirty="0">
                <a:hlinkClick r:id="rId7"/>
              </a:rPr>
              <a:t>eulaurarien</a:t>
            </a:r>
            <a:r>
              <a:rPr lang="en-GB" sz="800" dirty="0"/>
              <a:t>, </a:t>
            </a:r>
            <a:r>
              <a:rPr lang="en-GB" sz="800" dirty="0">
                <a:hlinkClick r:id="rId8"/>
              </a:rPr>
              <a:t>Perflyst</a:t>
            </a:r>
            <a:r>
              <a:rPr lang="en-GB" sz="800" dirty="0"/>
              <a:t> [Altpeter, Wessels].</a:t>
            </a:r>
          </a:p>
        </p:txBody>
      </p:sp>
      <p:sp>
        <p:nvSpPr>
          <p:cNvPr id="9" name="Content Placeholder 2">
            <a:extLst>
              <a:ext uri="{FF2B5EF4-FFF2-40B4-BE49-F238E27FC236}">
                <a16:creationId xmlns:a16="http://schemas.microsoft.com/office/drawing/2014/main" id="{467B949F-E412-4B95-8E69-3FCA54967243}"/>
              </a:ext>
            </a:extLst>
          </p:cNvPr>
          <p:cNvSpPr txBox="1">
            <a:spLocks/>
          </p:cNvSpPr>
          <p:nvPr/>
        </p:nvSpPr>
        <p:spPr bwMode="auto">
          <a:xfrm>
            <a:off x="431799" y="768119"/>
            <a:ext cx="8375650" cy="33855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a:spcBef>
                <a:spcPts val="0"/>
              </a:spcBef>
              <a:spcAft>
                <a:spcPts val="0"/>
              </a:spcAft>
              <a:defRPr sz="1600">
                <a:solidFill>
                  <a:schemeClr val="tx1"/>
                </a:solidFill>
                <a:latin typeface="+mn-lt"/>
                <a:ea typeface="+mn-ea"/>
                <a:cs typeface="+mn-cs"/>
              </a:defRPr>
            </a:lvl1pPr>
            <a:lvl2pPr marL="190500" indent="-188913" algn="l">
              <a:spcBef>
                <a:spcPts val="0"/>
              </a:spcBef>
              <a:spcAft>
                <a:spcPts val="0"/>
              </a:spcAft>
              <a:buClr>
                <a:schemeClr val="tx1"/>
              </a:buClr>
              <a:buFont typeface="Wingdings"/>
              <a:buChar char="§"/>
              <a:defRPr sz="1600">
                <a:solidFill>
                  <a:schemeClr val="tx1"/>
                </a:solidFill>
                <a:latin typeface="+mn-lt"/>
              </a:defRPr>
            </a:lvl2pPr>
            <a:lvl3pPr marL="361950" indent="-169862" algn="l">
              <a:spcBef>
                <a:spcPts val="0"/>
              </a:spcBef>
              <a:spcAft>
                <a:spcPts val="0"/>
              </a:spcAft>
              <a:buClr>
                <a:schemeClr val="tx1"/>
              </a:buClr>
              <a:buFont typeface="Wingdings"/>
              <a:buChar char="§"/>
              <a:defRPr sz="1600">
                <a:solidFill>
                  <a:schemeClr val="tx1"/>
                </a:solidFill>
                <a:latin typeface="+mn-lt"/>
              </a:defRPr>
            </a:lvl3pPr>
            <a:lvl4pPr marL="542925" indent="-179388" algn="l">
              <a:spcBef>
                <a:spcPts val="0"/>
              </a:spcBef>
              <a:spcAft>
                <a:spcPts val="0"/>
              </a:spcAft>
              <a:buClr>
                <a:schemeClr val="tx1"/>
              </a:buClr>
              <a:buFont typeface="Wingdings"/>
              <a:buChar char="§"/>
              <a:defRPr sz="1600">
                <a:solidFill>
                  <a:schemeClr val="tx1"/>
                </a:solidFill>
                <a:latin typeface="+mn-lt"/>
              </a:defRPr>
            </a:lvl4pPr>
            <a:lvl5pPr marL="742950" indent="-198438" algn="l">
              <a:spcBef>
                <a:spcPts val="0"/>
              </a:spcBef>
              <a:spcAft>
                <a:spcPts val="0"/>
              </a:spcAft>
              <a:buClr>
                <a:schemeClr val="tx1"/>
              </a:buClr>
              <a:buFont typeface="Wingdings"/>
              <a:buChar char="§"/>
              <a:defRPr sz="1600">
                <a:solidFill>
                  <a:schemeClr val="tx1"/>
                </a:solidFill>
                <a:latin typeface="+mn-lt"/>
              </a:defRPr>
            </a:lvl5pPr>
            <a:lvl6pPr marL="1200150" indent="-198438" algn="l">
              <a:spcBef>
                <a:spcPts val="0"/>
              </a:spcBef>
              <a:spcAft>
                <a:spcPts val="0"/>
              </a:spcAft>
              <a:buFont typeface="Wingdings"/>
              <a:buChar char="§"/>
              <a:defRPr sz="1600">
                <a:solidFill>
                  <a:schemeClr val="tx1"/>
                </a:solidFill>
                <a:latin typeface="+mn-lt"/>
              </a:defRPr>
            </a:lvl6pPr>
            <a:lvl7pPr marL="1657350" indent="-198438" algn="l">
              <a:spcBef>
                <a:spcPts val="0"/>
              </a:spcBef>
              <a:spcAft>
                <a:spcPts val="0"/>
              </a:spcAft>
              <a:buFont typeface="Wingdings"/>
              <a:buChar char="§"/>
              <a:defRPr sz="1600">
                <a:solidFill>
                  <a:schemeClr val="tx1"/>
                </a:solidFill>
                <a:latin typeface="+mn-lt"/>
              </a:defRPr>
            </a:lvl7pPr>
            <a:lvl8pPr marL="2114550" indent="-198438" algn="l">
              <a:spcBef>
                <a:spcPts val="0"/>
              </a:spcBef>
              <a:spcAft>
                <a:spcPts val="0"/>
              </a:spcAft>
              <a:buFont typeface="Wingdings"/>
              <a:buChar char="§"/>
              <a:defRPr sz="1600">
                <a:solidFill>
                  <a:schemeClr val="tx1"/>
                </a:solidFill>
                <a:latin typeface="+mn-lt"/>
              </a:defRPr>
            </a:lvl8pPr>
            <a:lvl9pPr marL="2571750" indent="-198438" algn="l">
              <a:spcBef>
                <a:spcPts val="0"/>
              </a:spcBef>
              <a:spcAft>
                <a:spcPts val="0"/>
              </a:spcAft>
              <a:buFont typeface="Wingdings"/>
              <a:buChar char="§"/>
              <a:defRPr sz="1600">
                <a:solidFill>
                  <a:schemeClr val="tx1"/>
                </a:solidFill>
                <a:latin typeface="+mn-lt"/>
              </a:defRPr>
            </a:lvl9pPr>
          </a:lstStyle>
          <a:p>
            <a:pPr marL="285750" indent="-285750">
              <a:buFont typeface="Arial" panose="020B0604020202020204" pitchFamily="34" charset="0"/>
              <a:buChar char="•"/>
            </a:pPr>
            <a:r>
              <a:rPr lang="en-GB" dirty="0"/>
              <a:t>Total requests: 34,925, requests after filtering: 30,439 (87.16%)</a:t>
            </a:r>
          </a:p>
        </p:txBody>
      </p:sp>
    </p:spTree>
    <p:extLst>
      <p:ext uri="{BB962C8B-B14F-4D97-AF65-F5344CB8AC3E}">
        <p14:creationId xmlns:p14="http://schemas.microsoft.com/office/powerpoint/2010/main" val="17262109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0CC2-3620-4DFE-8489-55E27E04C06E}"/>
              </a:ext>
            </a:extLst>
          </p:cNvPr>
          <p:cNvSpPr>
            <a:spLocks noGrp="1"/>
          </p:cNvSpPr>
          <p:nvPr>
            <p:ph type="title"/>
          </p:nvPr>
        </p:nvSpPr>
        <p:spPr/>
        <p:txBody>
          <a:bodyPr/>
          <a:lstStyle/>
          <a:p>
            <a:r>
              <a:rPr lang="en-GB" dirty="0"/>
              <a:t>Requests blocked by tracking filter lists</a:t>
            </a:r>
          </a:p>
        </p:txBody>
      </p:sp>
      <p:pic>
        <p:nvPicPr>
          <p:cNvPr id="7" name="Content Placeholder 6">
            <a:extLst>
              <a:ext uri="{FF2B5EF4-FFF2-40B4-BE49-F238E27FC236}">
                <a16:creationId xmlns:a16="http://schemas.microsoft.com/office/drawing/2014/main" id="{7A21C24F-83D2-4669-88A7-BADBEF18774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1799" y="1012158"/>
            <a:ext cx="4154400" cy="3119184"/>
          </a:xfrm>
        </p:spPr>
      </p:pic>
      <p:pic>
        <p:nvPicPr>
          <p:cNvPr id="8" name="Content Placeholder 6">
            <a:extLst>
              <a:ext uri="{FF2B5EF4-FFF2-40B4-BE49-F238E27FC236}">
                <a16:creationId xmlns:a16="http://schemas.microsoft.com/office/drawing/2014/main" id="{6E510B8E-BE26-47B1-99CF-ED9C92A493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4557801" y="1012158"/>
            <a:ext cx="4154400" cy="3119183"/>
          </a:xfrm>
          <a:prstGeom prst="rect">
            <a:avLst/>
          </a:prstGeom>
          <a:noFill/>
          <a:ln w="9525">
            <a:noFill/>
            <a:miter lim="800000"/>
            <a:headEnd/>
            <a:tailEnd/>
          </a:ln>
        </p:spPr>
      </p:pic>
      <p:sp>
        <p:nvSpPr>
          <p:cNvPr id="9" name="TextBox 8">
            <a:extLst>
              <a:ext uri="{FF2B5EF4-FFF2-40B4-BE49-F238E27FC236}">
                <a16:creationId xmlns:a16="http://schemas.microsoft.com/office/drawing/2014/main" id="{58634775-A8E2-48E0-A858-3295382A953A}"/>
              </a:ext>
            </a:extLst>
          </p:cNvPr>
          <p:cNvSpPr txBox="1"/>
          <p:nvPr/>
        </p:nvSpPr>
        <p:spPr>
          <a:xfrm>
            <a:off x="431799" y="4084546"/>
            <a:ext cx="4069863" cy="338554"/>
          </a:xfrm>
          <a:prstGeom prst="rect">
            <a:avLst/>
          </a:prstGeom>
          <a:noFill/>
        </p:spPr>
        <p:txBody>
          <a:bodyPr wrap="square" rtlCol="0">
            <a:spAutoFit/>
          </a:bodyPr>
          <a:lstStyle/>
          <a:p>
            <a:r>
              <a:rPr lang="en-GB" sz="800" dirty="0"/>
              <a:t>Ratio of requests blocked per app on iOS when using these tracking filter lists: </a:t>
            </a:r>
            <a:r>
              <a:rPr lang="en-GB" sz="800" dirty="0">
                <a:hlinkClick r:id="rId6"/>
              </a:rPr>
              <a:t>EasyPrivacy</a:t>
            </a:r>
            <a:r>
              <a:rPr lang="en-GB" sz="800" dirty="0"/>
              <a:t>, </a:t>
            </a:r>
            <a:r>
              <a:rPr lang="en-GB" sz="800" dirty="0">
                <a:hlinkClick r:id="rId7"/>
              </a:rPr>
              <a:t>eulaurarien</a:t>
            </a:r>
            <a:r>
              <a:rPr lang="en-GB" sz="800" dirty="0"/>
              <a:t>, </a:t>
            </a:r>
            <a:r>
              <a:rPr lang="en-GB" sz="800" dirty="0">
                <a:hlinkClick r:id="rId8"/>
              </a:rPr>
              <a:t>Perflyst</a:t>
            </a:r>
            <a:r>
              <a:rPr lang="en-GB" sz="800" dirty="0"/>
              <a:t>.</a:t>
            </a:r>
          </a:p>
        </p:txBody>
      </p:sp>
      <p:sp>
        <p:nvSpPr>
          <p:cNvPr id="10" name="TextBox 9">
            <a:extLst>
              <a:ext uri="{FF2B5EF4-FFF2-40B4-BE49-F238E27FC236}">
                <a16:creationId xmlns:a16="http://schemas.microsoft.com/office/drawing/2014/main" id="{2755C97A-50A2-426F-8177-A80390CD7C23}"/>
              </a:ext>
            </a:extLst>
          </p:cNvPr>
          <p:cNvSpPr txBox="1"/>
          <p:nvPr/>
        </p:nvSpPr>
        <p:spPr>
          <a:xfrm>
            <a:off x="4642340" y="4084546"/>
            <a:ext cx="4069863" cy="338554"/>
          </a:xfrm>
          <a:prstGeom prst="rect">
            <a:avLst/>
          </a:prstGeom>
          <a:noFill/>
        </p:spPr>
        <p:txBody>
          <a:bodyPr wrap="square" rtlCol="0">
            <a:spAutoFit/>
          </a:bodyPr>
          <a:lstStyle/>
          <a:p>
            <a:r>
              <a:rPr lang="en-GB" sz="800" dirty="0"/>
              <a:t>Ratio of requests blocked per app on Android when using these tracking filter lists: </a:t>
            </a:r>
            <a:r>
              <a:rPr lang="en-GB" sz="800" dirty="0">
                <a:hlinkClick r:id="rId6"/>
              </a:rPr>
              <a:t>EasyPrivacy</a:t>
            </a:r>
            <a:r>
              <a:rPr lang="en-GB" sz="800" dirty="0"/>
              <a:t>, </a:t>
            </a:r>
            <a:r>
              <a:rPr lang="en-GB" sz="800" dirty="0">
                <a:hlinkClick r:id="rId7"/>
              </a:rPr>
              <a:t>eulaurarien</a:t>
            </a:r>
            <a:r>
              <a:rPr lang="en-GB" sz="800" dirty="0"/>
              <a:t>, </a:t>
            </a:r>
            <a:r>
              <a:rPr lang="en-GB" sz="800" dirty="0">
                <a:hlinkClick r:id="rId8"/>
              </a:rPr>
              <a:t>Perflyst</a:t>
            </a:r>
            <a:r>
              <a:rPr lang="en-GB" sz="800" dirty="0"/>
              <a:t> [Altpeter, Wessels].</a:t>
            </a:r>
          </a:p>
        </p:txBody>
      </p:sp>
    </p:spTree>
    <p:extLst>
      <p:ext uri="{BB962C8B-B14F-4D97-AF65-F5344CB8AC3E}">
        <p14:creationId xmlns:p14="http://schemas.microsoft.com/office/powerpoint/2010/main" val="22591914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92BD5-4C8F-4DA9-B32C-CBDA0C86CABD}"/>
              </a:ext>
            </a:extLst>
          </p:cNvPr>
          <p:cNvSpPr>
            <a:spLocks noGrp="1"/>
          </p:cNvSpPr>
          <p:nvPr>
            <p:ph type="title"/>
          </p:nvPr>
        </p:nvSpPr>
        <p:spPr/>
        <p:txBody>
          <a:bodyPr/>
          <a:lstStyle/>
          <a:p>
            <a:r>
              <a:rPr lang="en-GB" dirty="0"/>
              <a:t>Requests blocked by tracking filter lists</a:t>
            </a:r>
          </a:p>
        </p:txBody>
      </p:sp>
      <p:pic>
        <p:nvPicPr>
          <p:cNvPr id="22" name="Content Placeholder 21" descr="Chart, scatter chart&#10;&#10;Description automatically generated">
            <a:extLst>
              <a:ext uri="{FF2B5EF4-FFF2-40B4-BE49-F238E27FC236}">
                <a16:creationId xmlns:a16="http://schemas.microsoft.com/office/drawing/2014/main" id="{9ABF1420-DA13-4CBF-9AF1-9B3AB95BB42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91630" y="797836"/>
            <a:ext cx="3455987" cy="3455987"/>
          </a:xfrm>
        </p:spPr>
      </p:pic>
      <p:sp>
        <p:nvSpPr>
          <p:cNvPr id="19" name="TextBox 18">
            <a:extLst>
              <a:ext uri="{FF2B5EF4-FFF2-40B4-BE49-F238E27FC236}">
                <a16:creationId xmlns:a16="http://schemas.microsoft.com/office/drawing/2014/main" id="{5ACF298F-D11F-4EE6-9103-D27A3E9EE924}"/>
              </a:ext>
            </a:extLst>
          </p:cNvPr>
          <p:cNvSpPr txBox="1"/>
          <p:nvPr/>
        </p:nvSpPr>
        <p:spPr>
          <a:xfrm>
            <a:off x="2738160" y="4176387"/>
            <a:ext cx="3762926" cy="338554"/>
          </a:xfrm>
          <a:prstGeom prst="rect">
            <a:avLst/>
          </a:prstGeom>
          <a:noFill/>
        </p:spPr>
        <p:txBody>
          <a:bodyPr wrap="square" rtlCol="0">
            <a:spAutoFit/>
          </a:bodyPr>
          <a:lstStyle/>
          <a:p>
            <a:r>
              <a:rPr lang="en-GB" sz="800" dirty="0"/>
              <a:t>Ratio of requests blocked by tracking filter lists per top list position of the apps, interactive version: </a:t>
            </a:r>
            <a:r>
              <a:rPr lang="en-GB" sz="800" dirty="0">
                <a:hlinkClick r:id="rId3"/>
              </a:rPr>
              <a:t>https://www.datawrapper.de/_/8tvtM/</a:t>
            </a:r>
            <a:endParaRPr lang="en-GB" sz="800" dirty="0"/>
          </a:p>
        </p:txBody>
      </p:sp>
    </p:spTree>
    <p:extLst>
      <p:ext uri="{BB962C8B-B14F-4D97-AF65-F5344CB8AC3E}">
        <p14:creationId xmlns:p14="http://schemas.microsoft.com/office/powerpoint/2010/main" val="324921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5C6F1-FB2D-4942-BBA6-3C0D946918DA}"/>
              </a:ext>
            </a:extLst>
          </p:cNvPr>
          <p:cNvSpPr>
            <a:spLocks noGrp="1"/>
          </p:cNvSpPr>
          <p:nvPr>
            <p:ph type="title"/>
          </p:nvPr>
        </p:nvSpPr>
        <p:spPr/>
        <p:txBody>
          <a:bodyPr/>
          <a:lstStyle/>
          <a:p>
            <a:r>
              <a:rPr lang="en-GB" dirty="0"/>
              <a:t>Requests to third-party tracking servers</a:t>
            </a:r>
          </a:p>
        </p:txBody>
      </p:sp>
      <p:pic>
        <p:nvPicPr>
          <p:cNvPr id="5" name="Content Placeholder 4">
            <a:extLst>
              <a:ext uri="{FF2B5EF4-FFF2-40B4-BE49-F238E27FC236}">
                <a16:creationId xmlns:a16="http://schemas.microsoft.com/office/drawing/2014/main" id="{4DDE8DBF-4F8A-4119-ABB6-0C897AF379C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1799" y="1012158"/>
            <a:ext cx="4154400" cy="3119184"/>
          </a:xfrm>
        </p:spPr>
      </p:pic>
      <p:pic>
        <p:nvPicPr>
          <p:cNvPr id="6" name="Content Placeholder 4">
            <a:extLst>
              <a:ext uri="{FF2B5EF4-FFF2-40B4-BE49-F238E27FC236}">
                <a16:creationId xmlns:a16="http://schemas.microsoft.com/office/drawing/2014/main" id="{36B655F3-A53B-4A73-BAB7-CAD6D71B5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4557801" y="1012158"/>
            <a:ext cx="4154400" cy="3119183"/>
          </a:xfrm>
          <a:prstGeom prst="rect">
            <a:avLst/>
          </a:prstGeom>
          <a:noFill/>
          <a:ln w="9525">
            <a:noFill/>
            <a:miter lim="800000"/>
            <a:headEnd/>
            <a:tailEnd/>
          </a:ln>
        </p:spPr>
      </p:pic>
      <p:sp>
        <p:nvSpPr>
          <p:cNvPr id="7" name="TextBox 6">
            <a:extLst>
              <a:ext uri="{FF2B5EF4-FFF2-40B4-BE49-F238E27FC236}">
                <a16:creationId xmlns:a16="http://schemas.microsoft.com/office/drawing/2014/main" id="{D08CF87F-86D1-4A27-B1FC-EA24F4D3AFAD}"/>
              </a:ext>
            </a:extLst>
          </p:cNvPr>
          <p:cNvSpPr txBox="1"/>
          <p:nvPr/>
        </p:nvSpPr>
        <p:spPr>
          <a:xfrm>
            <a:off x="431799" y="4084546"/>
            <a:ext cx="4069863" cy="338554"/>
          </a:xfrm>
          <a:prstGeom prst="rect">
            <a:avLst/>
          </a:prstGeom>
          <a:noFill/>
        </p:spPr>
        <p:txBody>
          <a:bodyPr wrap="square" rtlCol="0">
            <a:spAutoFit/>
          </a:bodyPr>
          <a:lstStyle/>
          <a:p>
            <a:r>
              <a:rPr lang="en-GB" sz="800" dirty="0"/>
              <a:t>Number of apps contacting the most common third-party tracking servers on iOS, based on </a:t>
            </a:r>
            <a:r>
              <a:rPr lang="en-GB" sz="800" dirty="0">
                <a:hlinkClick r:id="rId6"/>
              </a:rPr>
              <a:t>Exodus tracker database</a:t>
            </a:r>
            <a:r>
              <a:rPr lang="en-GB" sz="800" dirty="0"/>
              <a:t>.</a:t>
            </a:r>
          </a:p>
        </p:txBody>
      </p:sp>
      <p:sp>
        <p:nvSpPr>
          <p:cNvPr id="8" name="TextBox 7">
            <a:extLst>
              <a:ext uri="{FF2B5EF4-FFF2-40B4-BE49-F238E27FC236}">
                <a16:creationId xmlns:a16="http://schemas.microsoft.com/office/drawing/2014/main" id="{B691EAD7-D4BB-44EB-9727-F09381071663}"/>
              </a:ext>
            </a:extLst>
          </p:cNvPr>
          <p:cNvSpPr txBox="1"/>
          <p:nvPr/>
        </p:nvSpPr>
        <p:spPr>
          <a:xfrm>
            <a:off x="4642340" y="4084546"/>
            <a:ext cx="4069863" cy="338554"/>
          </a:xfrm>
          <a:prstGeom prst="rect">
            <a:avLst/>
          </a:prstGeom>
          <a:noFill/>
        </p:spPr>
        <p:txBody>
          <a:bodyPr wrap="square" rtlCol="0">
            <a:spAutoFit/>
          </a:bodyPr>
          <a:lstStyle/>
          <a:p>
            <a:r>
              <a:rPr lang="en-GB" sz="800" dirty="0"/>
              <a:t>Number of apps contacting the most common third-party tracking servers on Android, based on </a:t>
            </a:r>
            <a:r>
              <a:rPr lang="en-GB" sz="800" dirty="0">
                <a:hlinkClick r:id="rId6"/>
              </a:rPr>
              <a:t>Exodus tracker database</a:t>
            </a:r>
            <a:r>
              <a:rPr lang="en-GB" sz="800" dirty="0"/>
              <a:t> [Altpeter, Wessels].</a:t>
            </a:r>
          </a:p>
        </p:txBody>
      </p:sp>
    </p:spTree>
    <p:extLst>
      <p:ext uri="{BB962C8B-B14F-4D97-AF65-F5344CB8AC3E}">
        <p14:creationId xmlns:p14="http://schemas.microsoft.com/office/powerpoint/2010/main" val="55800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92BD5-4C8F-4DA9-B32C-CBDA0C86CABD}"/>
              </a:ext>
            </a:extLst>
          </p:cNvPr>
          <p:cNvSpPr>
            <a:spLocks noGrp="1"/>
          </p:cNvSpPr>
          <p:nvPr>
            <p:ph type="title"/>
          </p:nvPr>
        </p:nvSpPr>
        <p:spPr/>
        <p:txBody>
          <a:bodyPr/>
          <a:lstStyle/>
          <a:p>
            <a:r>
              <a:rPr lang="en-GB" dirty="0"/>
              <a:t>Where are the trackers based?</a:t>
            </a:r>
          </a:p>
        </p:txBody>
      </p:sp>
      <p:pic>
        <p:nvPicPr>
          <p:cNvPr id="5" name="Content Placeholder 4">
            <a:extLst>
              <a:ext uri="{FF2B5EF4-FFF2-40B4-BE49-F238E27FC236}">
                <a16:creationId xmlns:a16="http://schemas.microsoft.com/office/drawing/2014/main" id="{29425144-B4F3-416F-9F82-27F408EA38A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8132" y="738249"/>
            <a:ext cx="4602984" cy="3455987"/>
          </a:xfrm>
        </p:spPr>
      </p:pic>
      <p:grpSp>
        <p:nvGrpSpPr>
          <p:cNvPr id="6" name="Group 5">
            <a:extLst>
              <a:ext uri="{FF2B5EF4-FFF2-40B4-BE49-F238E27FC236}">
                <a16:creationId xmlns:a16="http://schemas.microsoft.com/office/drawing/2014/main" id="{5735384E-961A-49C1-8B64-0D80E08F9A38}"/>
              </a:ext>
            </a:extLst>
          </p:cNvPr>
          <p:cNvGrpSpPr/>
          <p:nvPr/>
        </p:nvGrpSpPr>
        <p:grpSpPr>
          <a:xfrm>
            <a:off x="7067492" y="1577345"/>
            <a:ext cx="1739957" cy="1305078"/>
            <a:chOff x="7169150" y="1748795"/>
            <a:chExt cx="1739957" cy="1305078"/>
          </a:xfrm>
        </p:grpSpPr>
        <p:sp>
          <p:nvSpPr>
            <p:cNvPr id="7" name="Rectangle 6">
              <a:extLst>
                <a:ext uri="{FF2B5EF4-FFF2-40B4-BE49-F238E27FC236}">
                  <a16:creationId xmlns:a16="http://schemas.microsoft.com/office/drawing/2014/main" id="{0D46D1F8-FF4A-49E0-931B-D76AE64BDE4D}"/>
                </a:ext>
              </a:extLst>
            </p:cNvPr>
            <p:cNvSpPr/>
            <p:nvPr/>
          </p:nvSpPr>
          <p:spPr bwMode="auto">
            <a:xfrm>
              <a:off x="7169150" y="1790700"/>
              <a:ext cx="184150" cy="158750"/>
            </a:xfrm>
            <a:prstGeom prst="rect">
              <a:avLst/>
            </a:prstGeom>
            <a:solidFill>
              <a:srgbClr val="FDB462"/>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C03F82E-EF3F-448B-8FD8-5599AED72CC1}"/>
                </a:ext>
              </a:extLst>
            </p:cNvPr>
            <p:cNvSpPr txBox="1"/>
            <p:nvPr/>
          </p:nvSpPr>
          <p:spPr>
            <a:xfrm>
              <a:off x="7363127" y="1748795"/>
              <a:ext cx="476412" cy="261610"/>
            </a:xfrm>
            <a:prstGeom prst="rect">
              <a:avLst/>
            </a:prstGeom>
            <a:noFill/>
          </p:spPr>
          <p:txBody>
            <a:bodyPr wrap="none" rtlCol="0">
              <a:spAutoFit/>
            </a:bodyPr>
            <a:lstStyle/>
            <a:p>
              <a:r>
                <a:rPr lang="en-GB" sz="1050"/>
                <a:t>USA</a:t>
              </a:r>
            </a:p>
          </p:txBody>
        </p:sp>
        <p:sp>
          <p:nvSpPr>
            <p:cNvPr id="9" name="Rectangle 8">
              <a:extLst>
                <a:ext uri="{FF2B5EF4-FFF2-40B4-BE49-F238E27FC236}">
                  <a16:creationId xmlns:a16="http://schemas.microsoft.com/office/drawing/2014/main" id="{7676F677-BAD3-4D23-9E36-47029D5185EE}"/>
                </a:ext>
              </a:extLst>
            </p:cNvPr>
            <p:cNvSpPr/>
            <p:nvPr/>
          </p:nvSpPr>
          <p:spPr bwMode="auto">
            <a:xfrm>
              <a:off x="7169150" y="2052310"/>
              <a:ext cx="184150" cy="158750"/>
            </a:xfrm>
            <a:prstGeom prst="rect">
              <a:avLst/>
            </a:prstGeom>
            <a:solidFill>
              <a:srgbClr val="FD8272"/>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5FB6A37-71B0-4478-B162-FCD996E9F37A}"/>
                </a:ext>
              </a:extLst>
            </p:cNvPr>
            <p:cNvSpPr txBox="1"/>
            <p:nvPr/>
          </p:nvSpPr>
          <p:spPr>
            <a:xfrm>
              <a:off x="7363127" y="2010405"/>
              <a:ext cx="514885" cy="253916"/>
            </a:xfrm>
            <a:prstGeom prst="rect">
              <a:avLst/>
            </a:prstGeom>
            <a:noFill/>
          </p:spPr>
          <p:txBody>
            <a:bodyPr wrap="none" rtlCol="0">
              <a:spAutoFit/>
            </a:bodyPr>
            <a:lstStyle/>
            <a:p>
              <a:r>
                <a:rPr lang="en-GB" sz="1050"/>
                <a:t>Israel</a:t>
              </a:r>
            </a:p>
          </p:txBody>
        </p:sp>
        <p:sp>
          <p:nvSpPr>
            <p:cNvPr id="11" name="Rectangle 10">
              <a:extLst>
                <a:ext uri="{FF2B5EF4-FFF2-40B4-BE49-F238E27FC236}">
                  <a16:creationId xmlns:a16="http://schemas.microsoft.com/office/drawing/2014/main" id="{BD781614-23CE-4AAC-A2B0-2E666B3E615B}"/>
                </a:ext>
              </a:extLst>
            </p:cNvPr>
            <p:cNvSpPr/>
            <p:nvPr/>
          </p:nvSpPr>
          <p:spPr bwMode="auto">
            <a:xfrm>
              <a:off x="7169150" y="2313920"/>
              <a:ext cx="184150" cy="158750"/>
            </a:xfrm>
            <a:prstGeom prst="rect">
              <a:avLst/>
            </a:prstGeom>
            <a:solidFill>
              <a:srgbClr val="D9D9D9"/>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F4AB8E2-C9D7-4845-B98E-59F0213FC34A}"/>
                </a:ext>
              </a:extLst>
            </p:cNvPr>
            <p:cNvSpPr txBox="1"/>
            <p:nvPr/>
          </p:nvSpPr>
          <p:spPr>
            <a:xfrm>
              <a:off x="7363126" y="2272015"/>
              <a:ext cx="1545981" cy="253916"/>
            </a:xfrm>
            <a:prstGeom prst="rect">
              <a:avLst/>
            </a:prstGeom>
            <a:noFill/>
          </p:spPr>
          <p:txBody>
            <a:bodyPr wrap="square" rtlCol="0">
              <a:spAutoFit/>
            </a:bodyPr>
            <a:lstStyle/>
            <a:p>
              <a:r>
                <a:rPr lang="en-GB" sz="1050" dirty="0"/>
                <a:t>China</a:t>
              </a:r>
            </a:p>
          </p:txBody>
        </p:sp>
        <p:sp>
          <p:nvSpPr>
            <p:cNvPr id="13" name="Rectangle 12">
              <a:extLst>
                <a:ext uri="{FF2B5EF4-FFF2-40B4-BE49-F238E27FC236}">
                  <a16:creationId xmlns:a16="http://schemas.microsoft.com/office/drawing/2014/main" id="{FEE14898-1D89-4626-8AA0-70A27B3F6985}"/>
                </a:ext>
              </a:extLst>
            </p:cNvPr>
            <p:cNvSpPr/>
            <p:nvPr/>
          </p:nvSpPr>
          <p:spPr bwMode="auto">
            <a:xfrm>
              <a:off x="7169150" y="2575530"/>
              <a:ext cx="184150" cy="158750"/>
            </a:xfrm>
            <a:prstGeom prst="rect">
              <a:avLst/>
            </a:prstGeom>
            <a:solidFill>
              <a:srgbClr val="8CD4C8"/>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834440F-214C-4279-8AFF-ACC2BC60A5C9}"/>
                </a:ext>
              </a:extLst>
            </p:cNvPr>
            <p:cNvSpPr txBox="1"/>
            <p:nvPr/>
          </p:nvSpPr>
          <p:spPr>
            <a:xfrm>
              <a:off x="7363126" y="2533625"/>
              <a:ext cx="1190323" cy="261610"/>
            </a:xfrm>
            <a:prstGeom prst="rect">
              <a:avLst/>
            </a:prstGeom>
            <a:noFill/>
          </p:spPr>
          <p:txBody>
            <a:bodyPr wrap="square" rtlCol="0">
              <a:spAutoFit/>
            </a:bodyPr>
            <a:lstStyle/>
            <a:p>
              <a:r>
                <a:rPr lang="en-GB" sz="1050"/>
                <a:t>United Kingdom</a:t>
              </a:r>
            </a:p>
          </p:txBody>
        </p:sp>
        <p:sp>
          <p:nvSpPr>
            <p:cNvPr id="15" name="Rectangle 14">
              <a:extLst>
                <a:ext uri="{FF2B5EF4-FFF2-40B4-BE49-F238E27FC236}">
                  <a16:creationId xmlns:a16="http://schemas.microsoft.com/office/drawing/2014/main" id="{C0DBAE1F-52B0-4990-AFB4-601D4609BA7C}"/>
                </a:ext>
              </a:extLst>
            </p:cNvPr>
            <p:cNvSpPr/>
            <p:nvPr/>
          </p:nvSpPr>
          <p:spPr bwMode="auto">
            <a:xfrm>
              <a:off x="7169150" y="2834168"/>
              <a:ext cx="184150" cy="158750"/>
            </a:xfrm>
            <a:prstGeom prst="rect">
              <a:avLst/>
            </a:prstGeom>
            <a:solidFill>
              <a:srgbClr val="B380FF"/>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D9B9AF88-21C0-4C99-9A1A-159330DF859D}"/>
                </a:ext>
              </a:extLst>
            </p:cNvPr>
            <p:cNvSpPr txBox="1"/>
            <p:nvPr/>
          </p:nvSpPr>
          <p:spPr>
            <a:xfrm>
              <a:off x="7363126" y="2792263"/>
              <a:ext cx="1355423" cy="261610"/>
            </a:xfrm>
            <a:prstGeom prst="rect">
              <a:avLst/>
            </a:prstGeom>
            <a:noFill/>
          </p:spPr>
          <p:txBody>
            <a:bodyPr wrap="square" rtlCol="0">
              <a:spAutoFit/>
            </a:bodyPr>
            <a:lstStyle/>
            <a:p>
              <a:r>
                <a:rPr lang="en-GB" sz="1050"/>
                <a:t>Germany</a:t>
              </a:r>
            </a:p>
          </p:txBody>
        </p:sp>
      </p:grpSp>
      <p:sp>
        <p:nvSpPr>
          <p:cNvPr id="17" name="TextBox 16">
            <a:extLst>
              <a:ext uri="{FF2B5EF4-FFF2-40B4-BE49-F238E27FC236}">
                <a16:creationId xmlns:a16="http://schemas.microsoft.com/office/drawing/2014/main" id="{ECCD23A4-C244-47A4-9E4C-4FCB0AC33F96}"/>
              </a:ext>
            </a:extLst>
          </p:cNvPr>
          <p:cNvSpPr txBox="1"/>
          <p:nvPr/>
        </p:nvSpPr>
        <p:spPr>
          <a:xfrm>
            <a:off x="2318132" y="4102660"/>
            <a:ext cx="4749360" cy="338554"/>
          </a:xfrm>
          <a:prstGeom prst="rect">
            <a:avLst/>
          </a:prstGeom>
          <a:noFill/>
        </p:spPr>
        <p:txBody>
          <a:bodyPr wrap="square" rtlCol="0">
            <a:spAutoFit/>
          </a:bodyPr>
          <a:lstStyle/>
          <a:p>
            <a:r>
              <a:rPr lang="en-GB" sz="800" dirty="0"/>
              <a:t>Number of apps contacting the most common third-party tracking servers on iOS and the respective countries, based on </a:t>
            </a:r>
            <a:r>
              <a:rPr lang="en-GB" sz="800" dirty="0">
                <a:hlinkClick r:id="rId4"/>
              </a:rPr>
              <a:t>Exodus tracker database</a:t>
            </a:r>
            <a:r>
              <a:rPr lang="en-GB" sz="800" dirty="0"/>
              <a:t> and </a:t>
            </a:r>
            <a:r>
              <a:rPr lang="en-GB" sz="800" dirty="0">
                <a:hlinkClick r:id="rId5"/>
              </a:rPr>
              <a:t>Datenanfragen.de company database</a:t>
            </a:r>
            <a:r>
              <a:rPr lang="en-GB" sz="800" dirty="0"/>
              <a:t>.</a:t>
            </a:r>
          </a:p>
        </p:txBody>
      </p:sp>
    </p:spTree>
    <p:extLst>
      <p:ext uri="{BB962C8B-B14F-4D97-AF65-F5344CB8AC3E}">
        <p14:creationId xmlns:p14="http://schemas.microsoft.com/office/powerpoint/2010/main" val="293422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What about </a:t>
            </a:r>
            <a:r>
              <a:rPr lang="en-GB" dirty="0" err="1"/>
              <a:t>Corellium</a:t>
            </a:r>
            <a:r>
              <a:rPr lang="en-GB" dirty="0"/>
              <a: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5" y="864401"/>
            <a:ext cx="5984850" cy="3264463"/>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https://corellium.com/security-research</a:t>
            </a:r>
            <a:endParaRPr lang="en-GB" sz="800" dirty="0"/>
          </a:p>
        </p:txBody>
      </p:sp>
    </p:spTree>
    <p:extLst>
      <p:ext uri="{BB962C8B-B14F-4D97-AF65-F5344CB8AC3E}">
        <p14:creationId xmlns:p14="http://schemas.microsoft.com/office/powerpoint/2010/main" val="29765585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6A7A2-682F-4916-8E8A-A984C72935F9}"/>
              </a:ext>
            </a:extLst>
          </p:cNvPr>
          <p:cNvSpPr>
            <a:spLocks noGrp="1"/>
          </p:cNvSpPr>
          <p:nvPr>
            <p:ph type="title"/>
          </p:nvPr>
        </p:nvSpPr>
        <p:spPr/>
        <p:txBody>
          <a:bodyPr/>
          <a:lstStyle/>
          <a:p>
            <a:r>
              <a:rPr lang="en-GB" dirty="0"/>
              <a:t>Honey data</a:t>
            </a:r>
          </a:p>
        </p:txBody>
      </p:sp>
      <p:sp>
        <p:nvSpPr>
          <p:cNvPr id="3" name="Content Placeholder 2">
            <a:extLst>
              <a:ext uri="{FF2B5EF4-FFF2-40B4-BE49-F238E27FC236}">
                <a16:creationId xmlns:a16="http://schemas.microsoft.com/office/drawing/2014/main" id="{C47C354B-4976-4BE1-9B34-65E4E8634F74}"/>
              </a:ext>
            </a:extLst>
          </p:cNvPr>
          <p:cNvSpPr>
            <a:spLocks noGrp="1"/>
          </p:cNvSpPr>
          <p:nvPr>
            <p:ph idx="1"/>
          </p:nvPr>
        </p:nvSpPr>
        <p:spPr/>
        <p:txBody>
          <a:bodyPr numCol="2"/>
          <a:lstStyle/>
          <a:p>
            <a:pPr marL="285750" indent="-285750">
              <a:buFont typeface="Arial" panose="020B0604020202020204" pitchFamily="34" charset="0"/>
              <a:buChar char="•"/>
            </a:pPr>
            <a:r>
              <a:rPr lang="en-GB" sz="1200" b="1" dirty="0"/>
              <a:t>Owner</a:t>
            </a:r>
            <a:r>
              <a:rPr lang="en-GB" sz="1200" dirty="0"/>
              <a:t>: Frank Walther, frank.walther.1978@icloud.com</a:t>
            </a:r>
          </a:p>
          <a:p>
            <a:pPr marL="285750" indent="-285750">
              <a:buFont typeface="Arial" panose="020B0604020202020204" pitchFamily="34" charset="0"/>
              <a:buChar char="•"/>
            </a:pPr>
            <a:r>
              <a:rPr lang="en-GB" sz="1200" b="1" dirty="0"/>
              <a:t>Contact</a:t>
            </a:r>
            <a:r>
              <a:rPr lang="en-GB" sz="1200" dirty="0"/>
              <a:t>: </a:t>
            </a:r>
            <a:r>
              <a:rPr lang="en-GB" sz="1200" dirty="0" err="1"/>
              <a:t>JGKfozntbF</a:t>
            </a:r>
            <a:r>
              <a:rPr lang="en-GB" sz="1200" dirty="0"/>
              <a:t> </a:t>
            </a:r>
            <a:r>
              <a:rPr lang="en-GB" sz="1200" dirty="0" err="1"/>
              <a:t>TBFFZbBYea</a:t>
            </a:r>
            <a:r>
              <a:rPr lang="en-GB" sz="1200" dirty="0"/>
              <a:t>, 0155 57543434, RYnlSPbEYh@bn.al, https://q8phlLSJgq.de, N2AsWEMI5D 565, 859663 p0GdKDTbYV</a:t>
            </a:r>
          </a:p>
          <a:p>
            <a:pPr marL="285750" indent="-285750">
              <a:buFont typeface="Arial" panose="020B0604020202020204" pitchFamily="34" charset="0"/>
              <a:buChar char="•"/>
            </a:pPr>
            <a:r>
              <a:rPr lang="en-GB" sz="1200" b="1" dirty="0"/>
              <a:t>Messages</a:t>
            </a:r>
            <a:r>
              <a:rPr lang="en-GB" sz="1200" dirty="0"/>
              <a:t>: 9FBqD2CNIJ to +4917691377604</a:t>
            </a:r>
          </a:p>
          <a:p>
            <a:pPr marL="285750" indent="-285750">
              <a:buFont typeface="Arial" panose="020B0604020202020204" pitchFamily="34" charset="0"/>
              <a:buChar char="•"/>
            </a:pPr>
            <a:r>
              <a:rPr lang="en-GB" sz="1200" b="1" dirty="0"/>
              <a:t>Photos</a:t>
            </a:r>
            <a:r>
              <a:rPr lang="en-GB" sz="1200" dirty="0"/>
              <a:t>, videos, and screenshots</a:t>
            </a:r>
          </a:p>
          <a:p>
            <a:pPr marL="285750" indent="-285750">
              <a:buFont typeface="Arial" panose="020B0604020202020204" pitchFamily="34" charset="0"/>
              <a:buChar char="•"/>
            </a:pPr>
            <a:r>
              <a:rPr lang="en-GB" sz="1200" b="1" dirty="0"/>
              <a:t>Clipboard</a:t>
            </a:r>
            <a:r>
              <a:rPr lang="en-GB" sz="1200" dirty="0"/>
              <a:t>: </a:t>
            </a:r>
            <a:r>
              <a:rPr lang="en-GB" sz="1200" dirty="0" err="1"/>
              <a:t>LDDsvPqQdT</a:t>
            </a:r>
            <a:endParaRPr lang="en-GB" sz="1200" dirty="0"/>
          </a:p>
          <a:p>
            <a:pPr marL="285750" indent="-285750">
              <a:buFont typeface="Arial" panose="020B0604020202020204" pitchFamily="34" charset="0"/>
              <a:buChar char="•"/>
            </a:pPr>
            <a:r>
              <a:rPr lang="en-GB" sz="1200" b="1" dirty="0"/>
              <a:t>Calendar</a:t>
            </a:r>
            <a:r>
              <a:rPr lang="en-GB" sz="1200" dirty="0"/>
              <a:t>: fWAs4GFbpN, at urscf2178L, 2021-08-14T08:56 – 2021-08-17T21:24, repeats every month, alarm</a:t>
            </a:r>
          </a:p>
          <a:p>
            <a:pPr marL="285750" indent="-285750">
              <a:buFont typeface="Arial" panose="020B0604020202020204" pitchFamily="34" charset="0"/>
              <a:buChar char="•"/>
            </a:pPr>
            <a:r>
              <a:rPr lang="en-GB" sz="1200" b="1" dirty="0"/>
              <a:t>Reminder</a:t>
            </a:r>
            <a:r>
              <a:rPr lang="en-GB" sz="1200" dirty="0"/>
              <a:t>: b5jHg3Eh1k, HQBOdx4kx2 (scheduled for 2021-08-02T13:38)</a:t>
            </a:r>
          </a:p>
          <a:p>
            <a:pPr marL="285750" indent="-285750">
              <a:buFont typeface="Arial" panose="020B0604020202020204" pitchFamily="34" charset="0"/>
              <a:buChar char="•"/>
            </a:pPr>
            <a:r>
              <a:rPr lang="en-GB" sz="1200" b="1" dirty="0"/>
              <a:t>Note</a:t>
            </a:r>
            <a:r>
              <a:rPr lang="en-GB" sz="1200" dirty="0"/>
              <a:t>: S0Ei7sFP9b</a:t>
            </a:r>
          </a:p>
          <a:p>
            <a:pPr marL="285750" indent="-285750">
              <a:buFont typeface="Arial" panose="020B0604020202020204" pitchFamily="34" charset="0"/>
              <a:buChar char="•"/>
            </a:pPr>
            <a:r>
              <a:rPr lang="en-GB" sz="1200" b="1" dirty="0"/>
              <a:t>Health details</a:t>
            </a:r>
            <a:r>
              <a:rPr lang="en-GB" sz="1200" dirty="0"/>
              <a:t>: Name </a:t>
            </a:r>
            <a:r>
              <a:rPr lang="en-GB" sz="1200" dirty="0" err="1"/>
              <a:t>DkwIXobsJN</a:t>
            </a:r>
            <a:r>
              <a:rPr lang="en-GB" sz="1200" dirty="0"/>
              <a:t> t5TfTlezmn, DOB 1973-05-15, female, height 146cm, weight 108.5kg</a:t>
            </a:r>
          </a:p>
          <a:p>
            <a:pPr marL="285750" indent="-285750">
              <a:buFont typeface="Arial" panose="020B0604020202020204" pitchFamily="34" charset="0"/>
              <a:buChar char="•"/>
            </a:pPr>
            <a:r>
              <a:rPr lang="en-GB" sz="1200" b="1" dirty="0"/>
              <a:t>Home data</a:t>
            </a:r>
            <a:r>
              <a:rPr lang="en-GB" sz="1200" dirty="0"/>
              <a:t>: Rooms bEZf1h06j1 (with wallpaper photo), DX7BgPtH99 (basement); second home g1bVNue3On (with wallpaper photo)</a:t>
            </a:r>
          </a:p>
          <a:p>
            <a:pPr marL="285750" indent="-285750">
              <a:buFont typeface="Arial" panose="020B0604020202020204" pitchFamily="34" charset="0"/>
              <a:buChar char="•"/>
            </a:pPr>
            <a:r>
              <a:rPr lang="en-GB" sz="1200" b="1" dirty="0"/>
              <a:t>Location</a:t>
            </a:r>
            <a:r>
              <a:rPr lang="en-GB" sz="1200" dirty="0"/>
              <a:t>: </a:t>
            </a:r>
            <a:r>
              <a:rPr lang="en-GB" sz="1200" dirty="0" err="1"/>
              <a:t>Schreinerweg</a:t>
            </a:r>
            <a:r>
              <a:rPr lang="en-GB" sz="1200" dirty="0"/>
              <a:t> 6, 38126 Braunschweig; 52.235288, 10.564235</a:t>
            </a:r>
          </a:p>
          <a:p>
            <a:pPr marL="285750" indent="-285750">
              <a:buFont typeface="Arial" panose="020B0604020202020204" pitchFamily="34" charset="0"/>
              <a:buChar char="•"/>
            </a:pPr>
            <a:r>
              <a:rPr lang="en-GB" sz="1200" b="1" dirty="0" err="1"/>
              <a:t>WiFi</a:t>
            </a:r>
            <a:r>
              <a:rPr lang="en-GB" sz="1200" b="1" dirty="0"/>
              <a:t> network</a:t>
            </a:r>
            <a:r>
              <a:rPr lang="en-GB" sz="1200" dirty="0"/>
              <a:t>: WLAN3.ALTPETER.ME</a:t>
            </a:r>
          </a:p>
          <a:p>
            <a:pPr marL="285750" indent="-285750">
              <a:buFont typeface="Arial" panose="020B0604020202020204" pitchFamily="34" charset="0"/>
              <a:buChar char="•"/>
            </a:pPr>
            <a:r>
              <a:rPr lang="en-GB" sz="1200" b="1" dirty="0"/>
              <a:t>Device name</a:t>
            </a:r>
            <a:r>
              <a:rPr lang="en-GB" sz="1200" dirty="0"/>
              <a:t>: R2Gl5OLv20</a:t>
            </a:r>
          </a:p>
          <a:p>
            <a:pPr marL="285750" indent="-285750">
              <a:buFont typeface="Arial" panose="020B0604020202020204" pitchFamily="34" charset="0"/>
              <a:buChar char="•"/>
            </a:pPr>
            <a:r>
              <a:rPr lang="en-GB" sz="1200" b="1" dirty="0"/>
              <a:t>Device model</a:t>
            </a:r>
            <a:r>
              <a:rPr lang="en-GB" sz="1200" dirty="0"/>
              <a:t>: iPhone10,4</a:t>
            </a:r>
          </a:p>
          <a:p>
            <a:pPr marL="285750" indent="-285750">
              <a:buFont typeface="Arial" panose="020B0604020202020204" pitchFamily="34" charset="0"/>
              <a:buChar char="•"/>
            </a:pPr>
            <a:r>
              <a:rPr lang="en-GB" sz="1200" b="1" dirty="0"/>
              <a:t>OS version</a:t>
            </a:r>
            <a:r>
              <a:rPr lang="en-GB" sz="1200" dirty="0"/>
              <a:t>: 14.5.1</a:t>
            </a:r>
          </a:p>
          <a:p>
            <a:pPr marL="285750" indent="-285750">
              <a:buFont typeface="Arial" panose="020B0604020202020204" pitchFamily="34" charset="0"/>
              <a:buChar char="•"/>
            </a:pPr>
            <a:r>
              <a:rPr lang="en-GB" sz="1200" b="1" dirty="0"/>
              <a:t>Model no.</a:t>
            </a:r>
            <a:r>
              <a:rPr lang="en-GB" sz="1200" dirty="0"/>
              <a:t>: MX162ZD/A</a:t>
            </a:r>
          </a:p>
          <a:p>
            <a:pPr marL="285750" indent="-285750">
              <a:buFont typeface="Arial" panose="020B0604020202020204" pitchFamily="34" charset="0"/>
              <a:buChar char="•"/>
            </a:pPr>
            <a:r>
              <a:rPr lang="en-GB" sz="1200" b="1" dirty="0"/>
              <a:t>SN</a:t>
            </a:r>
            <a:r>
              <a:rPr lang="en-GB" sz="1200" dirty="0"/>
              <a:t>: FFMZP87VN1N0</a:t>
            </a:r>
          </a:p>
          <a:p>
            <a:pPr marL="285750" indent="-285750">
              <a:buFont typeface="Arial" panose="020B0604020202020204" pitchFamily="34" charset="0"/>
              <a:buChar char="•"/>
            </a:pPr>
            <a:r>
              <a:rPr lang="en-GB" sz="1200" b="1" dirty="0"/>
              <a:t>IMEI</a:t>
            </a:r>
            <a:r>
              <a:rPr lang="en-GB" sz="1200" dirty="0"/>
              <a:t>: 356395106788056</a:t>
            </a:r>
          </a:p>
          <a:p>
            <a:pPr marL="285750" indent="-285750">
              <a:buFont typeface="Arial" panose="020B0604020202020204" pitchFamily="34" charset="0"/>
              <a:buChar char="•"/>
            </a:pPr>
            <a:r>
              <a:rPr lang="en-GB" sz="1200" b="1" dirty="0"/>
              <a:t>BSSID</a:t>
            </a:r>
            <a:r>
              <a:rPr lang="en-GB" sz="1200" dirty="0"/>
              <a:t>: 34:81:c4:dc:36:1</a:t>
            </a:r>
          </a:p>
          <a:p>
            <a:pPr marL="285750" indent="-285750">
              <a:buFont typeface="Arial" panose="020B0604020202020204" pitchFamily="34" charset="0"/>
              <a:buChar char="•"/>
            </a:pPr>
            <a:r>
              <a:rPr lang="en-GB" sz="1200" b="1" dirty="0" err="1"/>
              <a:t>WiFi</a:t>
            </a:r>
            <a:r>
              <a:rPr lang="en-GB" sz="1200" b="1" dirty="0"/>
              <a:t> </a:t>
            </a:r>
            <a:r>
              <a:rPr lang="en-GB" sz="1200" b="1" dirty="0" err="1"/>
              <a:t>addr</a:t>
            </a:r>
            <a:r>
              <a:rPr lang="en-GB" sz="1200" dirty="0"/>
              <a:t>: 3C:CD:36:D4:CC:E4</a:t>
            </a:r>
          </a:p>
          <a:p>
            <a:pPr marL="285750" indent="-285750">
              <a:buFont typeface="Arial" panose="020B0604020202020204" pitchFamily="34" charset="0"/>
              <a:buChar char="•"/>
            </a:pPr>
            <a:r>
              <a:rPr lang="en-GB" sz="1200" b="1" dirty="0"/>
              <a:t>Bluetooth </a:t>
            </a:r>
            <a:r>
              <a:rPr lang="en-GB" sz="1200" b="1" dirty="0" err="1"/>
              <a:t>addr</a:t>
            </a:r>
            <a:r>
              <a:rPr lang="en-GB" sz="1200" dirty="0"/>
              <a:t>: 3C:CD:36:D2:BD:B2</a:t>
            </a:r>
          </a:p>
          <a:p>
            <a:pPr marL="285750" indent="-285750">
              <a:buFont typeface="Arial" panose="020B0604020202020204" pitchFamily="34" charset="0"/>
              <a:buChar char="•"/>
            </a:pPr>
            <a:r>
              <a:rPr lang="en-GB" sz="1200" b="1" dirty="0"/>
              <a:t>Local IP</a:t>
            </a:r>
            <a:r>
              <a:rPr lang="en-GB" sz="1200" dirty="0"/>
              <a:t>: 10.0.0.68</a:t>
            </a:r>
          </a:p>
          <a:p>
            <a:pPr marL="285750" indent="-285750">
              <a:buFont typeface="Arial" panose="020B0604020202020204" pitchFamily="34" charset="0"/>
              <a:buChar char="•"/>
            </a:pPr>
            <a:r>
              <a:rPr lang="en-GB" sz="1200" b="1" dirty="0"/>
              <a:t>Volume level</a:t>
            </a:r>
            <a:r>
              <a:rPr lang="en-GB" sz="1200" dirty="0"/>
              <a:t>: 0.125</a:t>
            </a:r>
          </a:p>
          <a:p>
            <a:pPr marL="285750" indent="-285750">
              <a:buFont typeface="Arial" panose="020B0604020202020204" pitchFamily="34" charset="0"/>
              <a:buChar char="•"/>
            </a:pPr>
            <a:r>
              <a:rPr lang="en-GB" sz="1200" b="1" dirty="0"/>
              <a:t>Screen resolution</a:t>
            </a:r>
            <a:r>
              <a:rPr lang="en-GB" sz="1200" dirty="0"/>
              <a:t>: 1334x750</a:t>
            </a:r>
          </a:p>
          <a:p>
            <a:pPr marL="285750" indent="-285750">
              <a:buFont typeface="Arial" panose="020B0604020202020204" pitchFamily="34" charset="0"/>
              <a:buChar char="•"/>
            </a:pPr>
            <a:r>
              <a:rPr lang="en-GB" sz="1200" b="1" dirty="0"/>
              <a:t>Disk space</a:t>
            </a:r>
            <a:r>
              <a:rPr lang="en-GB" sz="1200" dirty="0"/>
              <a:t>: 127968497664</a:t>
            </a:r>
            <a:endParaRPr lang="en-GB" sz="1200" b="1" dirty="0"/>
          </a:p>
          <a:p>
            <a:pPr marL="285750" indent="-285750">
              <a:buFont typeface="Arial" panose="020B0604020202020204" pitchFamily="34" charset="0"/>
              <a:buChar char="•"/>
            </a:pPr>
            <a:r>
              <a:rPr lang="en-GB" sz="1200" b="1" dirty="0"/>
              <a:t>Modem firmware</a:t>
            </a:r>
            <a:r>
              <a:rPr lang="en-GB" sz="1200" dirty="0"/>
              <a:t>: 4.03.05</a:t>
            </a:r>
          </a:p>
          <a:p>
            <a:pPr marL="285750" indent="-285750">
              <a:buFont typeface="Arial" panose="020B0604020202020204" pitchFamily="34" charset="0"/>
              <a:buChar char="•"/>
            </a:pPr>
            <a:r>
              <a:rPr lang="en-GB" sz="1200" b="1" dirty="0"/>
              <a:t>SEID</a:t>
            </a:r>
            <a:r>
              <a:rPr lang="en-GB" sz="1200" dirty="0"/>
              <a:t>: 044B24632…</a:t>
            </a:r>
          </a:p>
        </p:txBody>
      </p:sp>
    </p:spTree>
    <p:extLst>
      <p:ext uri="{BB962C8B-B14F-4D97-AF65-F5344CB8AC3E}">
        <p14:creationId xmlns:p14="http://schemas.microsoft.com/office/powerpoint/2010/main" val="17317683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66CB1-6CA3-4946-BA83-FEACFF5B9420}"/>
              </a:ext>
            </a:extLst>
          </p:cNvPr>
          <p:cNvSpPr>
            <a:spLocks noGrp="1"/>
          </p:cNvSpPr>
          <p:nvPr>
            <p:ph type="title"/>
          </p:nvPr>
        </p:nvSpPr>
        <p:spPr/>
        <p:txBody>
          <a:bodyPr/>
          <a:lstStyle/>
          <a:p>
            <a:r>
              <a:rPr lang="en-GB" dirty="0"/>
              <a:t>Indicators</a:t>
            </a:r>
          </a:p>
        </p:txBody>
      </p:sp>
      <p:pic>
        <p:nvPicPr>
          <p:cNvPr id="5" name="Content Placeholder 4">
            <a:extLst>
              <a:ext uri="{FF2B5EF4-FFF2-40B4-BE49-F238E27FC236}">
                <a16:creationId xmlns:a16="http://schemas.microsoft.com/office/drawing/2014/main" id="{BFE82D57-CBD1-4213-AF36-45BB882857E7}"/>
              </a:ext>
            </a:extLst>
          </p:cNvPr>
          <p:cNvPicPr>
            <a:picLocks noGrp="1" noChangeAspect="1"/>
          </p:cNvPicPr>
          <p:nvPr>
            <p:ph type="chart"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18133" y="785815"/>
            <a:ext cx="4602984" cy="3455986"/>
          </a:xfrm>
        </p:spPr>
      </p:pic>
      <p:sp>
        <p:nvSpPr>
          <p:cNvPr id="6" name="TextBox 5">
            <a:extLst>
              <a:ext uri="{FF2B5EF4-FFF2-40B4-BE49-F238E27FC236}">
                <a16:creationId xmlns:a16="http://schemas.microsoft.com/office/drawing/2014/main" id="{F07A91F5-FE93-4FF2-B69D-54644EC855E5}"/>
              </a:ext>
            </a:extLst>
          </p:cNvPr>
          <p:cNvSpPr txBox="1"/>
          <p:nvPr/>
        </p:nvSpPr>
        <p:spPr>
          <a:xfrm>
            <a:off x="2318134" y="4137883"/>
            <a:ext cx="4689335" cy="338554"/>
          </a:xfrm>
          <a:prstGeom prst="rect">
            <a:avLst/>
          </a:prstGeom>
          <a:noFill/>
        </p:spPr>
        <p:txBody>
          <a:bodyPr wrap="square" rtlCol="0">
            <a:spAutoFit/>
          </a:bodyPr>
          <a:lstStyle/>
          <a:p>
            <a:r>
              <a:rPr lang="en-GB" sz="800" dirty="0"/>
              <a:t>Number of apps with at least one request that includes the respective indicator. Indicators included in plain text or base64-encoded are considered.</a:t>
            </a:r>
          </a:p>
        </p:txBody>
      </p:sp>
    </p:spTree>
    <p:extLst>
      <p:ext uri="{BB962C8B-B14F-4D97-AF65-F5344CB8AC3E}">
        <p14:creationId xmlns:p14="http://schemas.microsoft.com/office/powerpoint/2010/main" val="41388580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AEFDE-01D3-4416-8D42-467346431D6B}"/>
              </a:ext>
            </a:extLst>
          </p:cNvPr>
          <p:cNvSpPr>
            <a:spLocks noGrp="1"/>
          </p:cNvSpPr>
          <p:nvPr>
            <p:ph type="title"/>
          </p:nvPr>
        </p:nvSpPr>
        <p:spPr/>
        <p:txBody>
          <a:bodyPr/>
          <a:lstStyle/>
          <a:p>
            <a:r>
              <a:rPr lang="en-GB" dirty="0"/>
              <a:t>IDFA and IDFV</a:t>
            </a:r>
          </a:p>
        </p:txBody>
      </p:sp>
      <p:pic>
        <p:nvPicPr>
          <p:cNvPr id="6" name="Content Placeholder 5" descr="Graphical user interface, text, application&#10;&#10;Description automatically generated">
            <a:extLst>
              <a:ext uri="{FF2B5EF4-FFF2-40B4-BE49-F238E27FC236}">
                <a16:creationId xmlns:a16="http://schemas.microsoft.com/office/drawing/2014/main" id="{5CDA7859-7133-4C7B-A287-CE88AC23094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1800" y="957323"/>
            <a:ext cx="4032250" cy="3305055"/>
          </a:xfrm>
        </p:spPr>
      </p:pic>
      <p:pic>
        <p:nvPicPr>
          <p:cNvPr id="12" name="Content Placeholder 11" descr="Graphical user interface, text, application, email&#10;&#10;Description automatically generated">
            <a:extLst>
              <a:ext uri="{FF2B5EF4-FFF2-40B4-BE49-F238E27FC236}">
                <a16:creationId xmlns:a16="http://schemas.microsoft.com/office/drawing/2014/main" id="{39D3D7C1-71D3-4ED0-99A3-4E8ADA20B84E}"/>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tretch>
            <a:fillRect/>
          </a:stretch>
        </p:blipFill>
        <p:spPr>
          <a:xfrm>
            <a:off x="4859338" y="957323"/>
            <a:ext cx="4032250" cy="3305055"/>
          </a:xfrm>
        </p:spPr>
      </p:pic>
      <p:sp>
        <p:nvSpPr>
          <p:cNvPr id="9" name="Freeform: Shape 8">
            <a:extLst>
              <a:ext uri="{FF2B5EF4-FFF2-40B4-BE49-F238E27FC236}">
                <a16:creationId xmlns:a16="http://schemas.microsoft.com/office/drawing/2014/main" id="{9C805F46-5213-4BC7-A234-DAEA46B8FBDC}"/>
              </a:ext>
            </a:extLst>
          </p:cNvPr>
          <p:cNvSpPr/>
          <p:nvPr/>
        </p:nvSpPr>
        <p:spPr bwMode="auto">
          <a:xfrm>
            <a:off x="359129" y="2817972"/>
            <a:ext cx="8582270" cy="1605661"/>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10" name="TextBox 9">
            <a:extLst>
              <a:ext uri="{FF2B5EF4-FFF2-40B4-BE49-F238E27FC236}">
                <a16:creationId xmlns:a16="http://schemas.microsoft.com/office/drawing/2014/main" id="{D6B7C7D4-495A-4D78-A31C-B9F06D5527D6}"/>
              </a:ext>
            </a:extLst>
          </p:cNvPr>
          <p:cNvSpPr txBox="1"/>
          <p:nvPr/>
        </p:nvSpPr>
        <p:spPr>
          <a:xfrm>
            <a:off x="2407517" y="4173729"/>
            <a:ext cx="6484071" cy="338554"/>
          </a:xfrm>
          <a:prstGeom prst="rect">
            <a:avLst/>
          </a:prstGeom>
          <a:noFill/>
        </p:spPr>
        <p:txBody>
          <a:bodyPr wrap="square" rtlCol="0">
            <a:spAutoFit/>
          </a:bodyPr>
          <a:lstStyle/>
          <a:p>
            <a:pPr algn="r"/>
            <a:r>
              <a:rPr lang="en-GB" sz="800" dirty="0">
                <a:hlinkClick r:id="rId4"/>
              </a:rPr>
              <a:t>https://developer.apple.com/documentation/adsupport/asidentifiermanager/1614151-advertisingidentifier</a:t>
            </a:r>
            <a:r>
              <a:rPr lang="en-GB" sz="800" dirty="0"/>
              <a:t>, </a:t>
            </a:r>
            <a:r>
              <a:rPr lang="en-GB" sz="800" dirty="0">
                <a:hlinkClick r:id="rId5"/>
              </a:rPr>
              <a:t>https://developer.apple.com/documentation/uikit/uidevice/1620059-identifierforvendor</a:t>
            </a:r>
            <a:endParaRPr lang="en-GB" sz="800" dirty="0"/>
          </a:p>
        </p:txBody>
      </p:sp>
      <p:sp>
        <p:nvSpPr>
          <p:cNvPr id="14" name="Rectangle 13">
            <a:extLst>
              <a:ext uri="{FF2B5EF4-FFF2-40B4-BE49-F238E27FC236}">
                <a16:creationId xmlns:a16="http://schemas.microsoft.com/office/drawing/2014/main" id="{E293B9F7-30B0-4F92-93A2-184EE67B912E}"/>
              </a:ext>
            </a:extLst>
          </p:cNvPr>
          <p:cNvSpPr/>
          <p:nvPr/>
        </p:nvSpPr>
        <p:spPr bwMode="auto">
          <a:xfrm>
            <a:off x="993760" y="3168670"/>
            <a:ext cx="747117" cy="128445"/>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7354377E-E1DF-4739-985F-BC0883AA21ED}"/>
              </a:ext>
            </a:extLst>
          </p:cNvPr>
          <p:cNvSpPr/>
          <p:nvPr/>
        </p:nvSpPr>
        <p:spPr bwMode="auto">
          <a:xfrm>
            <a:off x="5425083" y="3177462"/>
            <a:ext cx="2127509" cy="44496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689063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IDFA and IDFV</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274988" y="900113"/>
            <a:ext cx="6689273" cy="3455986"/>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179739" y="2804746"/>
            <a:ext cx="7092783" cy="1623430"/>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https://www.braze.com/docs/developer_guide/platform_integration_guides/ios/ios_14/</a:t>
            </a:r>
            <a:endParaRPr lang="en-GB" sz="800" dirty="0"/>
          </a:p>
        </p:txBody>
      </p:sp>
      <p:sp>
        <p:nvSpPr>
          <p:cNvPr id="7" name="Rectangle 6">
            <a:extLst>
              <a:ext uri="{FF2B5EF4-FFF2-40B4-BE49-F238E27FC236}">
                <a16:creationId xmlns:a16="http://schemas.microsoft.com/office/drawing/2014/main" id="{3CF67063-84CE-47D3-9026-FADEA1F77988}"/>
              </a:ext>
            </a:extLst>
          </p:cNvPr>
          <p:cNvSpPr/>
          <p:nvPr/>
        </p:nvSpPr>
        <p:spPr bwMode="auto">
          <a:xfrm>
            <a:off x="2761014" y="2113593"/>
            <a:ext cx="1485671" cy="128445"/>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E64499E8-2628-4391-A20E-A8F8D1FC9B96}"/>
              </a:ext>
            </a:extLst>
          </p:cNvPr>
          <p:cNvSpPr/>
          <p:nvPr/>
        </p:nvSpPr>
        <p:spPr bwMode="auto">
          <a:xfrm>
            <a:off x="2761014" y="3063163"/>
            <a:ext cx="1327409" cy="13723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9589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66CB1-6CA3-4946-BA83-FEACFF5B9420}"/>
              </a:ext>
            </a:extLst>
          </p:cNvPr>
          <p:cNvSpPr>
            <a:spLocks noGrp="1"/>
          </p:cNvSpPr>
          <p:nvPr>
            <p:ph type="title"/>
          </p:nvPr>
        </p:nvSpPr>
        <p:spPr/>
        <p:txBody>
          <a:bodyPr/>
          <a:lstStyle/>
          <a:p>
            <a:r>
              <a:rPr lang="en-GB" dirty="0"/>
              <a:t>Indicators</a:t>
            </a:r>
          </a:p>
        </p:txBody>
      </p:sp>
      <p:pic>
        <p:nvPicPr>
          <p:cNvPr id="5" name="Content Placeholder 4">
            <a:extLst>
              <a:ext uri="{FF2B5EF4-FFF2-40B4-BE49-F238E27FC236}">
                <a16:creationId xmlns:a16="http://schemas.microsoft.com/office/drawing/2014/main" id="{BFE82D57-CBD1-4213-AF36-45BB882857E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18133" y="785817"/>
            <a:ext cx="4602984" cy="3455986"/>
          </a:xfrm>
        </p:spPr>
      </p:pic>
      <p:sp>
        <p:nvSpPr>
          <p:cNvPr id="6" name="TextBox 5">
            <a:extLst>
              <a:ext uri="{FF2B5EF4-FFF2-40B4-BE49-F238E27FC236}">
                <a16:creationId xmlns:a16="http://schemas.microsoft.com/office/drawing/2014/main" id="{F07A91F5-FE93-4FF2-B69D-54644EC855E5}"/>
              </a:ext>
            </a:extLst>
          </p:cNvPr>
          <p:cNvSpPr txBox="1"/>
          <p:nvPr/>
        </p:nvSpPr>
        <p:spPr>
          <a:xfrm>
            <a:off x="2318134" y="4137883"/>
            <a:ext cx="4689335" cy="338554"/>
          </a:xfrm>
          <a:prstGeom prst="rect">
            <a:avLst/>
          </a:prstGeom>
          <a:noFill/>
        </p:spPr>
        <p:txBody>
          <a:bodyPr wrap="square" rtlCol="0">
            <a:spAutoFit/>
          </a:bodyPr>
          <a:lstStyle/>
          <a:p>
            <a:r>
              <a:rPr lang="en-GB" sz="800" dirty="0"/>
              <a:t>Number of apps with at least one request that includes the respective indicator. Indicators included in plain text or base64-encoded are considered.</a:t>
            </a:r>
          </a:p>
        </p:txBody>
      </p:sp>
    </p:spTree>
    <p:extLst>
      <p:ext uri="{BB962C8B-B14F-4D97-AF65-F5344CB8AC3E}">
        <p14:creationId xmlns:p14="http://schemas.microsoft.com/office/powerpoint/2010/main" val="1668778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Privacy labels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274988" y="959912"/>
            <a:ext cx="6689273" cy="3336388"/>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179739" y="2804746"/>
            <a:ext cx="7092783" cy="1623430"/>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https://developer.apple.com/app-store/user-privacy-and-data-use/</a:t>
            </a:r>
            <a:endParaRPr lang="en-GB" sz="800" dirty="0"/>
          </a:p>
        </p:txBody>
      </p:sp>
    </p:spTree>
    <p:extLst>
      <p:ext uri="{BB962C8B-B14F-4D97-AF65-F5344CB8AC3E}">
        <p14:creationId xmlns:p14="http://schemas.microsoft.com/office/powerpoint/2010/main" val="15924441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Privacy labels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248282" y="900113"/>
            <a:ext cx="6742684" cy="3455987"/>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179739" y="3897156"/>
            <a:ext cx="7092783" cy="531020"/>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https://apps.apple.com/us/app/facebook/id284882215</a:t>
            </a:r>
            <a:endParaRPr lang="en-GB" sz="800" dirty="0"/>
          </a:p>
        </p:txBody>
      </p:sp>
    </p:spTree>
    <p:extLst>
      <p:ext uri="{BB962C8B-B14F-4D97-AF65-F5344CB8AC3E}">
        <p14:creationId xmlns:p14="http://schemas.microsoft.com/office/powerpoint/2010/main" val="35643750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E1FB-CD19-45FF-A18E-E29758102DF2}"/>
              </a:ext>
            </a:extLst>
          </p:cNvPr>
          <p:cNvSpPr>
            <a:spLocks noGrp="1"/>
          </p:cNvSpPr>
          <p:nvPr>
            <p:ph type="title"/>
          </p:nvPr>
        </p:nvSpPr>
        <p:spPr/>
        <p:txBody>
          <a:bodyPr/>
          <a:lstStyle/>
          <a:p>
            <a:r>
              <a:rPr lang="en-GB" dirty="0"/>
              <a:t>Privacy labels</a:t>
            </a:r>
          </a:p>
        </p:txBody>
      </p:sp>
      <p:pic>
        <p:nvPicPr>
          <p:cNvPr id="5" name="Content Placeholder 4" descr="A picture containing text, electronics, keyboard, computer&#10;&#10;Description automatically generated">
            <a:extLst>
              <a:ext uri="{FF2B5EF4-FFF2-40B4-BE49-F238E27FC236}">
                <a16:creationId xmlns:a16="http://schemas.microsoft.com/office/drawing/2014/main" id="{0D75E04C-4503-4EE2-BDCE-0230A9164B8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9682" y="734785"/>
            <a:ext cx="7064636" cy="3673930"/>
          </a:xfrm>
        </p:spPr>
      </p:pic>
    </p:spTree>
    <p:extLst>
      <p:ext uri="{BB962C8B-B14F-4D97-AF65-F5344CB8AC3E}">
        <p14:creationId xmlns:p14="http://schemas.microsoft.com/office/powerpoint/2010/main" val="14855224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162BCD-3961-49EF-8E79-6AE7C7AAB966}"/>
              </a:ext>
            </a:extLst>
          </p:cNvPr>
          <p:cNvSpPr>
            <a:spLocks noGrp="1"/>
          </p:cNvSpPr>
          <p:nvPr>
            <p:ph type="title"/>
          </p:nvPr>
        </p:nvSpPr>
        <p:spPr/>
        <p:txBody>
          <a:bodyPr/>
          <a:lstStyle/>
          <a:p>
            <a:r>
              <a:rPr lang="en-GB" dirty="0"/>
              <a:t>Privacy labels</a:t>
            </a:r>
          </a:p>
        </p:txBody>
      </p:sp>
      <p:sp>
        <p:nvSpPr>
          <p:cNvPr id="5" name="Content Placeholder 4">
            <a:extLst>
              <a:ext uri="{FF2B5EF4-FFF2-40B4-BE49-F238E27FC236}">
                <a16:creationId xmlns:a16="http://schemas.microsoft.com/office/drawing/2014/main" id="{FD00238F-03E7-4FD2-904C-D9F3E1B86B27}"/>
              </a:ext>
            </a:extLst>
          </p:cNvPr>
          <p:cNvSpPr>
            <a:spLocks noGrp="1"/>
          </p:cNvSpPr>
          <p:nvPr>
            <p:ph idx="1"/>
          </p:nvPr>
        </p:nvSpPr>
        <p:spPr>
          <a:xfrm>
            <a:off x="431799" y="1362808"/>
            <a:ext cx="4032000" cy="2957192"/>
          </a:xfrm>
        </p:spPr>
        <p:txBody>
          <a:bodyPr/>
          <a:lstStyle/>
          <a:p>
            <a:pPr marL="285750" indent="-285750">
              <a:buFont typeface="Arial" panose="020B0604020202020204" pitchFamily="34" charset="0"/>
              <a:buChar char="•"/>
            </a:pPr>
            <a:r>
              <a:rPr lang="en-GB" sz="1200" dirty="0">
                <a:hlinkClick r:id="rId2"/>
              </a:rPr>
              <a:t>TeleGuard</a:t>
            </a:r>
            <a:endParaRPr lang="en-GB" sz="1200" dirty="0"/>
          </a:p>
          <a:p>
            <a:pPr marL="285750" indent="-285750">
              <a:buFont typeface="Arial" panose="020B0604020202020204" pitchFamily="34" charset="0"/>
              <a:buChar char="•"/>
            </a:pPr>
            <a:r>
              <a:rPr lang="en-GB" sz="1200" dirty="0">
                <a:hlinkClick r:id="rId3"/>
              </a:rPr>
              <a:t>Voice Recorder - Audio Editor⁺</a:t>
            </a:r>
            <a:endParaRPr lang="en-GB" sz="1200" dirty="0"/>
          </a:p>
          <a:p>
            <a:pPr marL="285750" indent="-285750">
              <a:buFont typeface="Arial" panose="020B0604020202020204" pitchFamily="34" charset="0"/>
              <a:buChar char="•"/>
            </a:pPr>
            <a:r>
              <a:rPr lang="en-GB" sz="1200" dirty="0">
                <a:hlinkClick r:id="rId4"/>
              </a:rPr>
              <a:t>Tik Saver : Tik Tok Downloader</a:t>
            </a:r>
            <a:endParaRPr lang="en-GB" sz="1200" dirty="0"/>
          </a:p>
          <a:p>
            <a:pPr marL="285750" indent="-285750">
              <a:buFont typeface="Arial" panose="020B0604020202020204" pitchFamily="34" charset="0"/>
              <a:buChar char="•"/>
            </a:pPr>
            <a:r>
              <a:rPr lang="en-GB" sz="1200" dirty="0">
                <a:hlinkClick r:id="rId5"/>
              </a:rPr>
              <a:t>whatspoof fake chat</a:t>
            </a:r>
            <a:endParaRPr lang="en-GB" sz="1200" dirty="0"/>
          </a:p>
          <a:p>
            <a:pPr marL="285750" indent="-285750">
              <a:buFont typeface="Arial" panose="020B0604020202020204" pitchFamily="34" charset="0"/>
              <a:buChar char="•"/>
            </a:pPr>
            <a:r>
              <a:rPr lang="en-GB" sz="1200" dirty="0">
                <a:hlinkClick r:id="rId6"/>
              </a:rPr>
              <a:t>Stop Motion Studio</a:t>
            </a:r>
            <a:endParaRPr lang="en-GB" sz="1200" dirty="0"/>
          </a:p>
          <a:p>
            <a:pPr marL="285750" indent="-285750">
              <a:buFont typeface="Arial" panose="020B0604020202020204" pitchFamily="34" charset="0"/>
              <a:buChar char="•"/>
            </a:pPr>
            <a:r>
              <a:rPr lang="en-GB" sz="1200" dirty="0">
                <a:hlinkClick r:id="rId7"/>
              </a:rPr>
              <a:t>WATCHED - Multimedia &amp; Movie</a:t>
            </a:r>
            <a:endParaRPr lang="en-GB" sz="1200" dirty="0"/>
          </a:p>
          <a:p>
            <a:pPr marL="285750" indent="-285750">
              <a:buFont typeface="Arial" panose="020B0604020202020204" pitchFamily="34" charset="0"/>
              <a:buChar char="•"/>
            </a:pPr>
            <a:r>
              <a:rPr lang="en-GB" sz="1200" dirty="0">
                <a:hlinkClick r:id="rId8"/>
              </a:rPr>
              <a:t>free2pass</a:t>
            </a:r>
            <a:endParaRPr lang="en-GB" sz="1200" dirty="0"/>
          </a:p>
          <a:p>
            <a:pPr marL="285750" indent="-285750">
              <a:buFont typeface="Arial" panose="020B0604020202020204" pitchFamily="34" charset="0"/>
              <a:buChar char="•"/>
            </a:pPr>
            <a:r>
              <a:rPr lang="en-GB" sz="1200" dirty="0">
                <a:hlinkClick r:id="rId9"/>
              </a:rPr>
              <a:t>Darf ich das?</a:t>
            </a:r>
            <a:endParaRPr lang="en-GB" sz="1200" dirty="0"/>
          </a:p>
          <a:p>
            <a:pPr marL="285750" indent="-285750">
              <a:buFont typeface="Arial" panose="020B0604020202020204" pitchFamily="34" charset="0"/>
              <a:buChar char="•"/>
            </a:pPr>
            <a:r>
              <a:rPr lang="en-GB" sz="1200" dirty="0">
                <a:hlinkClick r:id="rId10"/>
              </a:rPr>
              <a:t>Moodle</a:t>
            </a:r>
            <a:endParaRPr lang="en-GB" sz="1200" dirty="0"/>
          </a:p>
          <a:p>
            <a:pPr marL="285750" indent="-285750">
              <a:buFont typeface="Arial" panose="020B0604020202020204" pitchFamily="34" charset="0"/>
              <a:buChar char="•"/>
            </a:pPr>
            <a:r>
              <a:rPr lang="en-GB" sz="1200" dirty="0">
                <a:hlinkClick r:id="rId11"/>
              </a:rPr>
              <a:t>VPN </a:t>
            </a:r>
            <a:r>
              <a:rPr lang="en-GB" sz="1200" dirty="0" err="1">
                <a:hlinkClick r:id="rId11"/>
              </a:rPr>
              <a:t>TrackBlock</a:t>
            </a:r>
            <a:r>
              <a:rPr lang="en-GB" sz="1200" dirty="0">
                <a:hlinkClick r:id="rId11"/>
              </a:rPr>
              <a:t>: data safety</a:t>
            </a:r>
            <a:endParaRPr lang="en-GB" sz="1200" dirty="0"/>
          </a:p>
          <a:p>
            <a:pPr marL="285750" indent="-285750">
              <a:buFont typeface="Arial" panose="020B0604020202020204" pitchFamily="34" charset="0"/>
              <a:buChar char="•"/>
            </a:pPr>
            <a:r>
              <a:rPr lang="en-GB" sz="1200" dirty="0">
                <a:hlinkClick r:id="rId12"/>
              </a:rPr>
              <a:t>PlattinO - Die </a:t>
            </a:r>
            <a:r>
              <a:rPr lang="en-GB" sz="1200" dirty="0" err="1">
                <a:hlinkClick r:id="rId12"/>
              </a:rPr>
              <a:t>Plattlern</a:t>
            </a:r>
            <a:r>
              <a:rPr lang="en-GB" sz="1200" dirty="0">
                <a:hlinkClick r:id="rId12"/>
              </a:rPr>
              <a:t>-App</a:t>
            </a:r>
            <a:endParaRPr lang="en-GB" sz="1200" dirty="0"/>
          </a:p>
          <a:p>
            <a:pPr marL="285750" indent="-285750">
              <a:buFont typeface="Arial" panose="020B0604020202020204" pitchFamily="34" charset="0"/>
              <a:buChar char="•"/>
            </a:pPr>
            <a:r>
              <a:rPr lang="en-GB" sz="1200" dirty="0">
                <a:hlinkClick r:id="rId13"/>
              </a:rPr>
              <a:t>Pureple Outfit Planner</a:t>
            </a:r>
            <a:endParaRPr lang="en-GB" sz="1200" dirty="0"/>
          </a:p>
          <a:p>
            <a:pPr marL="285750" indent="-285750">
              <a:buFont typeface="Arial" panose="020B0604020202020204" pitchFamily="34" charset="0"/>
              <a:buChar char="•"/>
            </a:pPr>
            <a:r>
              <a:rPr lang="en-GB" sz="1200" dirty="0">
                <a:hlinkClick r:id="rId14"/>
              </a:rPr>
              <a:t>Renpho</a:t>
            </a:r>
            <a:endParaRPr lang="en-GB" sz="1200" dirty="0"/>
          </a:p>
          <a:p>
            <a:pPr marL="285750" indent="-285750">
              <a:buFont typeface="Arial" panose="020B0604020202020204" pitchFamily="34" charset="0"/>
              <a:buChar char="•"/>
            </a:pPr>
            <a:r>
              <a:rPr lang="en-GB" sz="1200" dirty="0">
                <a:hlinkClick r:id="rId15"/>
              </a:rPr>
              <a:t>Samsung Galaxy Watch (Gear S)</a:t>
            </a:r>
            <a:endParaRPr lang="en-GB" sz="1200" dirty="0"/>
          </a:p>
          <a:p>
            <a:pPr marL="285750" indent="-285750">
              <a:buFont typeface="Arial" panose="020B0604020202020204" pitchFamily="34" charset="0"/>
              <a:buChar char="•"/>
            </a:pPr>
            <a:r>
              <a:rPr lang="en-GB" sz="1200" dirty="0">
                <a:hlinkClick r:id="rId16"/>
              </a:rPr>
              <a:t>Cisco </a:t>
            </a:r>
            <a:r>
              <a:rPr lang="en-GB" sz="1200" dirty="0" err="1">
                <a:hlinkClick r:id="rId16"/>
              </a:rPr>
              <a:t>Webex</a:t>
            </a:r>
            <a:r>
              <a:rPr lang="en-GB" sz="1200" dirty="0">
                <a:hlinkClick r:id="rId16"/>
              </a:rPr>
              <a:t> Meetings</a:t>
            </a:r>
            <a:endParaRPr lang="en-GB" sz="1200" dirty="0"/>
          </a:p>
          <a:p>
            <a:pPr marL="285750" indent="-285750">
              <a:buFont typeface="Arial" panose="020B0604020202020204" pitchFamily="34" charset="0"/>
              <a:buChar char="•"/>
            </a:pPr>
            <a:r>
              <a:rPr lang="en-GB" sz="1200" dirty="0">
                <a:hlinkClick r:id="rId17"/>
              </a:rPr>
              <a:t>Windscribe VPN</a:t>
            </a:r>
            <a:endParaRPr lang="en-GB" sz="1200" dirty="0"/>
          </a:p>
        </p:txBody>
      </p:sp>
      <p:sp>
        <p:nvSpPr>
          <p:cNvPr id="6" name="Content Placeholder 5">
            <a:extLst>
              <a:ext uri="{FF2B5EF4-FFF2-40B4-BE49-F238E27FC236}">
                <a16:creationId xmlns:a16="http://schemas.microsoft.com/office/drawing/2014/main" id="{DC7122F9-6EF7-46C0-96F6-41DF5DCB25EF}"/>
              </a:ext>
            </a:extLst>
          </p:cNvPr>
          <p:cNvSpPr>
            <a:spLocks noGrp="1"/>
          </p:cNvSpPr>
          <p:nvPr>
            <p:ph idx="10"/>
          </p:nvPr>
        </p:nvSpPr>
        <p:spPr>
          <a:xfrm>
            <a:off x="4860032" y="1362808"/>
            <a:ext cx="4032000" cy="2957192"/>
          </a:xfrm>
        </p:spPr>
        <p:txBody>
          <a:bodyPr/>
          <a:lstStyle/>
          <a:p>
            <a:pPr marL="285750" indent="-285750">
              <a:buFont typeface="Arial" panose="020B0604020202020204" pitchFamily="34" charset="0"/>
              <a:buChar char="•"/>
            </a:pPr>
            <a:r>
              <a:rPr lang="en-GB" sz="1200" dirty="0">
                <a:hlinkClick r:id="rId18"/>
              </a:rPr>
              <a:t>SpiderDoll</a:t>
            </a:r>
            <a:endParaRPr lang="en-GB" sz="1200" dirty="0"/>
          </a:p>
          <a:p>
            <a:pPr marL="285750" indent="-285750">
              <a:buFont typeface="Arial" panose="020B0604020202020204" pitchFamily="34" charset="0"/>
              <a:buChar char="•"/>
            </a:pPr>
            <a:r>
              <a:rPr lang="en-GB" sz="1200" dirty="0">
                <a:hlinkClick r:id="rId19"/>
              </a:rPr>
              <a:t>Meine AOK</a:t>
            </a:r>
            <a:endParaRPr lang="en-GB" sz="1200" dirty="0"/>
          </a:p>
          <a:p>
            <a:pPr marL="285750" indent="-285750">
              <a:buFont typeface="Arial" panose="020B0604020202020204" pitchFamily="34" charset="0"/>
              <a:buChar char="•"/>
            </a:pPr>
            <a:r>
              <a:rPr lang="en-GB" sz="1200" dirty="0">
                <a:hlinkClick r:id="rId20"/>
              </a:rPr>
              <a:t>Sicher Reisen</a:t>
            </a:r>
            <a:endParaRPr lang="en-GB" sz="1200" dirty="0"/>
          </a:p>
          <a:p>
            <a:pPr marL="285750" indent="-285750">
              <a:buFont typeface="Arial" panose="020B0604020202020204" pitchFamily="34" charset="0"/>
              <a:buChar char="•"/>
            </a:pPr>
            <a:r>
              <a:rPr lang="en-GB" sz="1200" dirty="0">
                <a:hlinkClick r:id="rId21"/>
              </a:rPr>
              <a:t>Wahl-O-Mat</a:t>
            </a:r>
            <a:endParaRPr lang="en-GB" sz="1200" dirty="0"/>
          </a:p>
          <a:p>
            <a:pPr marL="285750" indent="-285750">
              <a:buFont typeface="Arial" panose="020B0604020202020204" pitchFamily="34" charset="0"/>
              <a:buChar char="•"/>
            </a:pPr>
            <a:r>
              <a:rPr lang="en-GB" sz="1200" dirty="0">
                <a:hlinkClick r:id="rId22"/>
              </a:rPr>
              <a:t>ePassGo</a:t>
            </a:r>
            <a:endParaRPr lang="en-GB" sz="1200" dirty="0"/>
          </a:p>
          <a:p>
            <a:pPr marL="285750" indent="-285750">
              <a:buFont typeface="Arial" panose="020B0604020202020204" pitchFamily="34" charset="0"/>
              <a:buChar char="•"/>
            </a:pPr>
            <a:r>
              <a:rPr lang="en-GB" sz="1200" dirty="0">
                <a:hlinkClick r:id="rId23"/>
              </a:rPr>
              <a:t>DSBmobile</a:t>
            </a:r>
            <a:endParaRPr lang="en-GB" sz="1200" dirty="0"/>
          </a:p>
          <a:p>
            <a:pPr marL="285750" indent="-285750">
              <a:buFont typeface="Arial" panose="020B0604020202020204" pitchFamily="34" charset="0"/>
              <a:buChar char="•"/>
            </a:pPr>
            <a:r>
              <a:rPr lang="en-GB" sz="1200" dirty="0">
                <a:hlinkClick r:id="rId24"/>
              </a:rPr>
              <a:t>DKB-TAN2go</a:t>
            </a:r>
            <a:endParaRPr lang="en-GB" sz="1200" dirty="0"/>
          </a:p>
          <a:p>
            <a:pPr marL="285750" indent="-285750">
              <a:buFont typeface="Arial" panose="020B0604020202020204" pitchFamily="34" charset="0"/>
              <a:buChar char="•"/>
            </a:pPr>
            <a:r>
              <a:rPr lang="en-GB" sz="1200" dirty="0" err="1">
                <a:hlinkClick r:id="rId25"/>
              </a:rPr>
              <a:t>ElsterSmart</a:t>
            </a:r>
            <a:endParaRPr lang="en-GB" sz="1200" dirty="0"/>
          </a:p>
          <a:p>
            <a:pPr marL="285750" indent="-285750">
              <a:buFont typeface="Arial" panose="020B0604020202020204" pitchFamily="34" charset="0"/>
              <a:buChar char="•"/>
            </a:pPr>
            <a:r>
              <a:rPr lang="en-GB" sz="1200" dirty="0">
                <a:hlinkClick r:id="rId26"/>
              </a:rPr>
              <a:t>EPICOM</a:t>
            </a:r>
            <a:endParaRPr lang="en-GB" sz="1200" dirty="0"/>
          </a:p>
          <a:p>
            <a:pPr marL="285750" indent="-285750">
              <a:buFont typeface="Arial" panose="020B0604020202020204" pitchFamily="34" charset="0"/>
              <a:buChar char="•"/>
            </a:pPr>
            <a:r>
              <a:rPr lang="en-GB" sz="1200" dirty="0" err="1">
                <a:hlinkClick r:id="rId27"/>
              </a:rPr>
              <a:t>Onlinebefunde</a:t>
            </a:r>
            <a:endParaRPr lang="en-GB" sz="1200" dirty="0"/>
          </a:p>
          <a:p>
            <a:pPr marL="285750" indent="-285750">
              <a:buFont typeface="Arial" panose="020B0604020202020204" pitchFamily="34" charset="0"/>
              <a:buChar char="•"/>
            </a:pPr>
            <a:r>
              <a:rPr lang="en-GB" sz="1200" dirty="0" err="1">
                <a:hlinkClick r:id="rId28"/>
              </a:rPr>
              <a:t>SafeVac</a:t>
            </a:r>
            <a:endParaRPr lang="en-GB" sz="1200" dirty="0"/>
          </a:p>
          <a:p>
            <a:pPr marL="285750" indent="-285750">
              <a:buFont typeface="Arial" panose="020B0604020202020204" pitchFamily="34" charset="0"/>
              <a:buChar char="•"/>
            </a:pPr>
            <a:r>
              <a:rPr lang="en-GB" sz="1200" dirty="0">
                <a:hlinkClick r:id="rId29"/>
              </a:rPr>
              <a:t>STIKO-App</a:t>
            </a:r>
            <a:endParaRPr lang="en-GB" sz="1200" dirty="0"/>
          </a:p>
          <a:p>
            <a:pPr marL="285750" indent="-285750">
              <a:buFont typeface="Arial" panose="020B0604020202020204" pitchFamily="34" charset="0"/>
              <a:buChar char="•"/>
            </a:pPr>
            <a:r>
              <a:rPr lang="en-GB" sz="1200" dirty="0">
                <a:hlinkClick r:id="rId30"/>
              </a:rPr>
              <a:t>atWork Timesheet</a:t>
            </a:r>
            <a:endParaRPr lang="en-GB" sz="1200" dirty="0"/>
          </a:p>
          <a:p>
            <a:pPr marL="285750" indent="-285750">
              <a:buFont typeface="Arial" panose="020B0604020202020204" pitchFamily="34" charset="0"/>
              <a:buChar char="•"/>
            </a:pPr>
            <a:r>
              <a:rPr lang="en-GB" sz="1200" dirty="0">
                <a:hlinkClick r:id="rId31"/>
              </a:rPr>
              <a:t>Re-open EU</a:t>
            </a:r>
            <a:endParaRPr lang="en-GB" sz="1200" dirty="0"/>
          </a:p>
          <a:p>
            <a:pPr marL="285750" indent="-285750">
              <a:buFont typeface="Arial" panose="020B0604020202020204" pitchFamily="34" charset="0"/>
              <a:buChar char="•"/>
            </a:pPr>
            <a:r>
              <a:rPr lang="en-GB" sz="1200" dirty="0">
                <a:hlinkClick r:id="rId32"/>
              </a:rPr>
              <a:t>Blutspende</a:t>
            </a:r>
            <a:endParaRPr lang="en-GB" sz="1200" dirty="0"/>
          </a:p>
          <a:p>
            <a:pPr marL="285750" indent="-285750">
              <a:buFont typeface="Arial" panose="020B0604020202020204" pitchFamily="34" charset="0"/>
              <a:buChar char="•"/>
            </a:pPr>
            <a:r>
              <a:rPr lang="en-GB" sz="1200" dirty="0">
                <a:hlinkClick r:id="rId33"/>
              </a:rPr>
              <a:t>Hayat Eve </a:t>
            </a:r>
            <a:r>
              <a:rPr lang="en-GB" sz="1200" dirty="0" err="1">
                <a:hlinkClick r:id="rId33"/>
              </a:rPr>
              <a:t>Sığar</a:t>
            </a:r>
            <a:endParaRPr lang="en-GB" sz="1200" dirty="0"/>
          </a:p>
        </p:txBody>
      </p:sp>
      <p:sp>
        <p:nvSpPr>
          <p:cNvPr id="7" name="Content Placeholder 2">
            <a:extLst>
              <a:ext uri="{FF2B5EF4-FFF2-40B4-BE49-F238E27FC236}">
                <a16:creationId xmlns:a16="http://schemas.microsoft.com/office/drawing/2014/main" id="{13EB2F70-DD27-4BF9-BA2C-0E2C5B6FD155}"/>
              </a:ext>
            </a:extLst>
          </p:cNvPr>
          <p:cNvSpPr txBox="1">
            <a:spLocks/>
          </p:cNvSpPr>
          <p:nvPr/>
        </p:nvSpPr>
        <p:spPr bwMode="auto">
          <a:xfrm>
            <a:off x="431799" y="812077"/>
            <a:ext cx="8375650" cy="55073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a:spcBef>
                <a:spcPts val="0"/>
              </a:spcBef>
              <a:spcAft>
                <a:spcPts val="0"/>
              </a:spcAft>
              <a:defRPr sz="1600">
                <a:solidFill>
                  <a:schemeClr val="tx1"/>
                </a:solidFill>
                <a:latin typeface="+mn-lt"/>
                <a:ea typeface="+mn-ea"/>
                <a:cs typeface="+mn-cs"/>
              </a:defRPr>
            </a:lvl1pPr>
            <a:lvl2pPr marL="190500" indent="-188913" algn="l">
              <a:spcBef>
                <a:spcPts val="0"/>
              </a:spcBef>
              <a:spcAft>
                <a:spcPts val="0"/>
              </a:spcAft>
              <a:buClr>
                <a:schemeClr val="tx1"/>
              </a:buClr>
              <a:buFont typeface="Wingdings"/>
              <a:buChar char="§"/>
              <a:defRPr sz="1600">
                <a:solidFill>
                  <a:schemeClr val="tx1"/>
                </a:solidFill>
                <a:latin typeface="+mn-lt"/>
              </a:defRPr>
            </a:lvl2pPr>
            <a:lvl3pPr marL="361950" indent="-169862" algn="l">
              <a:spcBef>
                <a:spcPts val="0"/>
              </a:spcBef>
              <a:spcAft>
                <a:spcPts val="0"/>
              </a:spcAft>
              <a:buClr>
                <a:schemeClr val="tx1"/>
              </a:buClr>
              <a:buFont typeface="Wingdings"/>
              <a:buChar char="§"/>
              <a:defRPr sz="1600">
                <a:solidFill>
                  <a:schemeClr val="tx1"/>
                </a:solidFill>
                <a:latin typeface="+mn-lt"/>
              </a:defRPr>
            </a:lvl3pPr>
            <a:lvl4pPr marL="542925" indent="-179388" algn="l">
              <a:spcBef>
                <a:spcPts val="0"/>
              </a:spcBef>
              <a:spcAft>
                <a:spcPts val="0"/>
              </a:spcAft>
              <a:buClr>
                <a:schemeClr val="tx1"/>
              </a:buClr>
              <a:buFont typeface="Wingdings"/>
              <a:buChar char="§"/>
              <a:defRPr sz="1600">
                <a:solidFill>
                  <a:schemeClr val="tx1"/>
                </a:solidFill>
                <a:latin typeface="+mn-lt"/>
              </a:defRPr>
            </a:lvl4pPr>
            <a:lvl5pPr marL="742950" indent="-198438" algn="l">
              <a:spcBef>
                <a:spcPts val="0"/>
              </a:spcBef>
              <a:spcAft>
                <a:spcPts val="0"/>
              </a:spcAft>
              <a:buClr>
                <a:schemeClr val="tx1"/>
              </a:buClr>
              <a:buFont typeface="Wingdings"/>
              <a:buChar char="§"/>
              <a:defRPr sz="1600">
                <a:solidFill>
                  <a:schemeClr val="tx1"/>
                </a:solidFill>
                <a:latin typeface="+mn-lt"/>
              </a:defRPr>
            </a:lvl5pPr>
            <a:lvl6pPr marL="1200150" indent="-198438" algn="l">
              <a:spcBef>
                <a:spcPts val="0"/>
              </a:spcBef>
              <a:spcAft>
                <a:spcPts val="0"/>
              </a:spcAft>
              <a:buFont typeface="Wingdings"/>
              <a:buChar char="§"/>
              <a:defRPr sz="1600">
                <a:solidFill>
                  <a:schemeClr val="tx1"/>
                </a:solidFill>
                <a:latin typeface="+mn-lt"/>
              </a:defRPr>
            </a:lvl6pPr>
            <a:lvl7pPr marL="1657350" indent="-198438" algn="l">
              <a:spcBef>
                <a:spcPts val="0"/>
              </a:spcBef>
              <a:spcAft>
                <a:spcPts val="0"/>
              </a:spcAft>
              <a:buFont typeface="Wingdings"/>
              <a:buChar char="§"/>
              <a:defRPr sz="1600">
                <a:solidFill>
                  <a:schemeClr val="tx1"/>
                </a:solidFill>
                <a:latin typeface="+mn-lt"/>
              </a:defRPr>
            </a:lvl7pPr>
            <a:lvl8pPr marL="2114550" indent="-198438" algn="l">
              <a:spcBef>
                <a:spcPts val="0"/>
              </a:spcBef>
              <a:spcAft>
                <a:spcPts val="0"/>
              </a:spcAft>
              <a:buFont typeface="Wingdings"/>
              <a:buChar char="§"/>
              <a:defRPr sz="1600">
                <a:solidFill>
                  <a:schemeClr val="tx1"/>
                </a:solidFill>
                <a:latin typeface="+mn-lt"/>
              </a:defRPr>
            </a:lvl8pPr>
            <a:lvl9pPr marL="2571750" indent="-198438" algn="l">
              <a:spcBef>
                <a:spcPts val="0"/>
              </a:spcBef>
              <a:spcAft>
                <a:spcPts val="0"/>
              </a:spcAft>
              <a:buFont typeface="Wingdings"/>
              <a:buChar char="§"/>
              <a:defRPr sz="1600">
                <a:solidFill>
                  <a:schemeClr val="tx1"/>
                </a:solidFill>
                <a:latin typeface="+mn-lt"/>
              </a:defRPr>
            </a:lvl9pPr>
          </a:lstStyle>
          <a:p>
            <a:pPr marL="285750" indent="-285750">
              <a:buFont typeface="Arial" panose="020B0604020202020204" pitchFamily="34" charset="0"/>
              <a:buChar char="•"/>
            </a:pPr>
            <a:r>
              <a:rPr lang="en-GB" dirty="0"/>
              <a:t>841 of 1001 apps have valid privacy labels. Of those, 32 claim not to collect any data, namely:</a:t>
            </a:r>
          </a:p>
        </p:txBody>
      </p:sp>
      <p:pic>
        <p:nvPicPr>
          <p:cNvPr id="30" name="Picture 29" descr="Logo, icon&#10;&#10;Description automatically generated">
            <a:extLst>
              <a:ext uri="{FF2B5EF4-FFF2-40B4-BE49-F238E27FC236}">
                <a16:creationId xmlns:a16="http://schemas.microsoft.com/office/drawing/2014/main" id="{4E6FFFB3-A001-47AF-A7AC-08D9B1E1322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540888" y="3021330"/>
            <a:ext cx="180000" cy="180000"/>
          </a:xfrm>
          <a:prstGeom prst="rect">
            <a:avLst/>
          </a:prstGeom>
        </p:spPr>
      </p:pic>
      <p:pic>
        <p:nvPicPr>
          <p:cNvPr id="34" name="Picture 33" descr="Logo, icon&#10;&#10;Description automatically generated">
            <a:extLst>
              <a:ext uri="{FF2B5EF4-FFF2-40B4-BE49-F238E27FC236}">
                <a16:creationId xmlns:a16="http://schemas.microsoft.com/office/drawing/2014/main" id="{7C52FDA1-2D13-482C-805F-3F144E4C48F9}"/>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824190" y="3392071"/>
            <a:ext cx="180000" cy="180000"/>
          </a:xfrm>
          <a:prstGeom prst="rect">
            <a:avLst/>
          </a:prstGeom>
        </p:spPr>
      </p:pic>
      <p:pic>
        <p:nvPicPr>
          <p:cNvPr id="37" name="Picture 36" descr="Shape&#10;&#10;Description automatically generated with medium confidence">
            <a:extLst>
              <a:ext uri="{FF2B5EF4-FFF2-40B4-BE49-F238E27FC236}">
                <a16:creationId xmlns:a16="http://schemas.microsoft.com/office/drawing/2014/main" id="{6158D7A0-2227-4D57-AFD6-CFFB32E39BCB}"/>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12663" t="22979" r="9441" b="21725"/>
          <a:stretch/>
        </p:blipFill>
        <p:spPr>
          <a:xfrm>
            <a:off x="5929283" y="1371315"/>
            <a:ext cx="524613" cy="198000"/>
          </a:xfrm>
          <a:prstGeom prst="rect">
            <a:avLst/>
          </a:prstGeom>
        </p:spPr>
      </p:pic>
      <p:pic>
        <p:nvPicPr>
          <p:cNvPr id="39" name="Graphic 38">
            <a:extLst>
              <a:ext uri="{FF2B5EF4-FFF2-40B4-BE49-F238E27FC236}">
                <a16:creationId xmlns:a16="http://schemas.microsoft.com/office/drawing/2014/main" id="{2306C1AD-341E-4F2D-9504-5BC92CEC5F0E}"/>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819143" y="2290599"/>
            <a:ext cx="639545" cy="180000"/>
          </a:xfrm>
          <a:prstGeom prst="rect">
            <a:avLst/>
          </a:prstGeom>
        </p:spPr>
      </p:pic>
      <p:pic>
        <p:nvPicPr>
          <p:cNvPr id="41" name="Graphic 40">
            <a:extLst>
              <a:ext uri="{FF2B5EF4-FFF2-40B4-BE49-F238E27FC236}">
                <a16:creationId xmlns:a16="http://schemas.microsoft.com/office/drawing/2014/main" id="{46C942C1-A382-477F-945B-0A5D97B800EC}"/>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294665" y="2830948"/>
            <a:ext cx="639545" cy="180000"/>
          </a:xfrm>
          <a:prstGeom prst="rect">
            <a:avLst/>
          </a:prstGeom>
        </p:spPr>
      </p:pic>
      <p:pic>
        <p:nvPicPr>
          <p:cNvPr id="43" name="Graphic 42">
            <a:extLst>
              <a:ext uri="{FF2B5EF4-FFF2-40B4-BE49-F238E27FC236}">
                <a16:creationId xmlns:a16="http://schemas.microsoft.com/office/drawing/2014/main" id="{50CB909C-3F9F-4D14-B660-012A6DCC3E37}"/>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118725" y="1928918"/>
            <a:ext cx="734118" cy="180000"/>
          </a:xfrm>
          <a:prstGeom prst="rect">
            <a:avLst/>
          </a:prstGeom>
        </p:spPr>
      </p:pic>
      <p:pic>
        <p:nvPicPr>
          <p:cNvPr id="45" name="Graphic 44">
            <a:extLst>
              <a:ext uri="{FF2B5EF4-FFF2-40B4-BE49-F238E27FC236}">
                <a16:creationId xmlns:a16="http://schemas.microsoft.com/office/drawing/2014/main" id="{3487800C-A6E3-403D-9E1C-D89E20660BD9}"/>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008565" y="2290599"/>
            <a:ext cx="734118" cy="180000"/>
          </a:xfrm>
          <a:prstGeom prst="rect">
            <a:avLst/>
          </a:prstGeom>
        </p:spPr>
      </p:pic>
      <p:pic>
        <p:nvPicPr>
          <p:cNvPr id="46" name="Graphic 45">
            <a:extLst>
              <a:ext uri="{FF2B5EF4-FFF2-40B4-BE49-F238E27FC236}">
                <a16:creationId xmlns:a16="http://schemas.microsoft.com/office/drawing/2014/main" id="{532435A6-0F7F-455C-8FCD-E75142981BC3}"/>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727517" y="3024081"/>
            <a:ext cx="734118" cy="180000"/>
          </a:xfrm>
          <a:prstGeom prst="rect">
            <a:avLst/>
          </a:prstGeom>
        </p:spPr>
      </p:pic>
      <p:pic>
        <p:nvPicPr>
          <p:cNvPr id="47" name="Graphic 46">
            <a:extLst>
              <a:ext uri="{FF2B5EF4-FFF2-40B4-BE49-F238E27FC236}">
                <a16:creationId xmlns:a16="http://schemas.microsoft.com/office/drawing/2014/main" id="{19A034C7-8362-44D6-950B-D6C6B9FFF1E6}"/>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292031" y="3396353"/>
            <a:ext cx="734118" cy="180000"/>
          </a:xfrm>
          <a:prstGeom prst="rect">
            <a:avLst/>
          </a:prstGeom>
        </p:spPr>
      </p:pic>
      <p:pic>
        <p:nvPicPr>
          <p:cNvPr id="48" name="Graphic 47">
            <a:extLst>
              <a:ext uri="{FF2B5EF4-FFF2-40B4-BE49-F238E27FC236}">
                <a16:creationId xmlns:a16="http://schemas.microsoft.com/office/drawing/2014/main" id="{18B9A5F3-C143-4488-AF36-B7C49A5EF812}"/>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103138" y="3392071"/>
            <a:ext cx="639545" cy="180000"/>
          </a:xfrm>
          <a:prstGeom prst="rect">
            <a:avLst/>
          </a:prstGeom>
        </p:spPr>
      </p:pic>
      <p:pic>
        <p:nvPicPr>
          <p:cNvPr id="49" name="Graphic 48">
            <a:extLst>
              <a:ext uri="{FF2B5EF4-FFF2-40B4-BE49-F238E27FC236}">
                <a16:creationId xmlns:a16="http://schemas.microsoft.com/office/drawing/2014/main" id="{A110E0BA-7D23-4A1B-95FA-899F19D9DCE3}"/>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38625" y="3567561"/>
            <a:ext cx="639545" cy="180000"/>
          </a:xfrm>
          <a:prstGeom prst="rect">
            <a:avLst/>
          </a:prstGeom>
        </p:spPr>
      </p:pic>
      <p:pic>
        <p:nvPicPr>
          <p:cNvPr id="50" name="Graphic 49">
            <a:extLst>
              <a:ext uri="{FF2B5EF4-FFF2-40B4-BE49-F238E27FC236}">
                <a16:creationId xmlns:a16="http://schemas.microsoft.com/office/drawing/2014/main" id="{8193E4BE-17F7-43B4-A74E-4CC31AC1C06A}"/>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054928" y="3737228"/>
            <a:ext cx="639545" cy="180000"/>
          </a:xfrm>
          <a:prstGeom prst="rect">
            <a:avLst/>
          </a:prstGeom>
        </p:spPr>
      </p:pic>
      <p:pic>
        <p:nvPicPr>
          <p:cNvPr id="51" name="Graphic 50">
            <a:extLst>
              <a:ext uri="{FF2B5EF4-FFF2-40B4-BE49-F238E27FC236}">
                <a16:creationId xmlns:a16="http://schemas.microsoft.com/office/drawing/2014/main" id="{C0C0F6DC-BBD8-4537-85E9-1B7A6556E5A7}"/>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160499" y="1741704"/>
            <a:ext cx="639545" cy="180000"/>
          </a:xfrm>
          <a:prstGeom prst="rect">
            <a:avLst/>
          </a:prstGeom>
        </p:spPr>
      </p:pic>
      <p:pic>
        <p:nvPicPr>
          <p:cNvPr id="52" name="Picture 51" descr="Logo, company name&#10;&#10;Description automatically generated">
            <a:extLst>
              <a:ext uri="{FF2B5EF4-FFF2-40B4-BE49-F238E27FC236}">
                <a16:creationId xmlns:a16="http://schemas.microsoft.com/office/drawing/2014/main" id="{207F7455-84E6-4DEA-9A54-F04B2607FE17}"/>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t="26277" r="-3855" b="26384"/>
          <a:stretch/>
        </p:blipFill>
        <p:spPr>
          <a:xfrm>
            <a:off x="6151707" y="2444463"/>
            <a:ext cx="473865" cy="216000"/>
          </a:xfrm>
          <a:prstGeom prst="rect">
            <a:avLst/>
          </a:prstGeom>
        </p:spPr>
      </p:pic>
      <p:pic>
        <p:nvPicPr>
          <p:cNvPr id="53" name="Graphic 52">
            <a:extLst>
              <a:ext uri="{FF2B5EF4-FFF2-40B4-BE49-F238E27FC236}">
                <a16:creationId xmlns:a16="http://schemas.microsoft.com/office/drawing/2014/main" id="{33075CA1-89C2-4A1F-84D4-64088AE3C9D0}"/>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003611" y="3387561"/>
            <a:ext cx="639545" cy="180000"/>
          </a:xfrm>
          <a:prstGeom prst="rect">
            <a:avLst/>
          </a:prstGeom>
        </p:spPr>
      </p:pic>
      <p:pic>
        <p:nvPicPr>
          <p:cNvPr id="54" name="Graphic 53">
            <a:extLst>
              <a:ext uri="{FF2B5EF4-FFF2-40B4-BE49-F238E27FC236}">
                <a16:creationId xmlns:a16="http://schemas.microsoft.com/office/drawing/2014/main" id="{952D4901-EB8F-4516-B6C1-A48261682D64}"/>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332175" y="4122863"/>
            <a:ext cx="639545" cy="180000"/>
          </a:xfrm>
          <a:prstGeom prst="rect">
            <a:avLst/>
          </a:prstGeom>
        </p:spPr>
      </p:pic>
    </p:spTree>
    <p:extLst>
      <p:ext uri="{BB962C8B-B14F-4D97-AF65-F5344CB8AC3E}">
        <p14:creationId xmlns:p14="http://schemas.microsoft.com/office/powerpoint/2010/main" val="352300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66CB1-6CA3-4946-BA83-FEACFF5B9420}"/>
              </a:ext>
            </a:extLst>
          </p:cNvPr>
          <p:cNvSpPr>
            <a:spLocks noGrp="1"/>
          </p:cNvSpPr>
          <p:nvPr>
            <p:ph type="title"/>
          </p:nvPr>
        </p:nvSpPr>
        <p:spPr/>
        <p:txBody>
          <a:bodyPr/>
          <a:lstStyle/>
          <a:p>
            <a:r>
              <a:rPr lang="en-GB" dirty="0"/>
              <a:t>Indicators</a:t>
            </a:r>
          </a:p>
        </p:txBody>
      </p:sp>
      <p:pic>
        <p:nvPicPr>
          <p:cNvPr id="5" name="Content Placeholder 4">
            <a:extLst>
              <a:ext uri="{FF2B5EF4-FFF2-40B4-BE49-F238E27FC236}">
                <a16:creationId xmlns:a16="http://schemas.microsoft.com/office/drawing/2014/main" id="{BFE82D57-CBD1-4213-AF36-45BB882857E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2318133" y="750644"/>
            <a:ext cx="4602984" cy="3455987"/>
          </a:xfrm>
        </p:spPr>
      </p:pic>
      <p:sp>
        <p:nvSpPr>
          <p:cNvPr id="6" name="TextBox 5">
            <a:extLst>
              <a:ext uri="{FF2B5EF4-FFF2-40B4-BE49-F238E27FC236}">
                <a16:creationId xmlns:a16="http://schemas.microsoft.com/office/drawing/2014/main" id="{F07A91F5-FE93-4FF2-B69D-54644EC855E5}"/>
              </a:ext>
            </a:extLst>
          </p:cNvPr>
          <p:cNvSpPr txBox="1"/>
          <p:nvPr/>
        </p:nvSpPr>
        <p:spPr>
          <a:xfrm>
            <a:off x="2112298" y="4162030"/>
            <a:ext cx="5014651" cy="338554"/>
          </a:xfrm>
          <a:prstGeom prst="rect">
            <a:avLst/>
          </a:prstGeom>
          <a:noFill/>
        </p:spPr>
        <p:txBody>
          <a:bodyPr wrap="square" rtlCol="0">
            <a:spAutoFit/>
          </a:bodyPr>
          <a:lstStyle/>
          <a:p>
            <a:r>
              <a:rPr lang="en-GB" sz="800" dirty="0"/>
              <a:t>Number of apps with at least one request that includes the respective indicator as specified by the privacy labels and whether it was declared. Indicators included in plain text or base64-encoded are considered.</a:t>
            </a:r>
          </a:p>
        </p:txBody>
      </p:sp>
    </p:spTree>
    <p:extLst>
      <p:ext uri="{BB962C8B-B14F-4D97-AF65-F5344CB8AC3E}">
        <p14:creationId xmlns:p14="http://schemas.microsoft.com/office/powerpoint/2010/main" val="669410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I’m in!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5" y="878800"/>
            <a:ext cx="5984850" cy="323566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1916723"/>
            <a:ext cx="7015619" cy="2629275"/>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Tree>
    <p:extLst>
      <p:ext uri="{BB962C8B-B14F-4D97-AF65-F5344CB8AC3E}">
        <p14:creationId xmlns:p14="http://schemas.microsoft.com/office/powerpoint/2010/main" val="25383516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66CB1-6CA3-4946-BA83-FEACFF5B9420}"/>
              </a:ext>
            </a:extLst>
          </p:cNvPr>
          <p:cNvSpPr>
            <a:spLocks noGrp="1"/>
          </p:cNvSpPr>
          <p:nvPr>
            <p:ph type="title"/>
          </p:nvPr>
        </p:nvSpPr>
        <p:spPr/>
        <p:txBody>
          <a:bodyPr/>
          <a:lstStyle/>
          <a:p>
            <a:r>
              <a:rPr lang="en-GB" dirty="0"/>
              <a:t>Purposes</a:t>
            </a:r>
          </a:p>
        </p:txBody>
      </p:sp>
      <p:pic>
        <p:nvPicPr>
          <p:cNvPr id="5" name="Content Placeholder 4">
            <a:extLst>
              <a:ext uri="{FF2B5EF4-FFF2-40B4-BE49-F238E27FC236}">
                <a16:creationId xmlns:a16="http://schemas.microsoft.com/office/drawing/2014/main" id="{BFE82D57-CBD1-4213-AF36-45BB882857E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318133" y="750644"/>
            <a:ext cx="4602984" cy="3455986"/>
          </a:xfrm>
        </p:spPr>
      </p:pic>
      <p:sp>
        <p:nvSpPr>
          <p:cNvPr id="6" name="TextBox 5">
            <a:extLst>
              <a:ext uri="{FF2B5EF4-FFF2-40B4-BE49-F238E27FC236}">
                <a16:creationId xmlns:a16="http://schemas.microsoft.com/office/drawing/2014/main" id="{F07A91F5-FE93-4FF2-B69D-54644EC855E5}"/>
              </a:ext>
            </a:extLst>
          </p:cNvPr>
          <p:cNvSpPr txBox="1"/>
          <p:nvPr/>
        </p:nvSpPr>
        <p:spPr>
          <a:xfrm>
            <a:off x="2057738" y="4173635"/>
            <a:ext cx="5123771" cy="338554"/>
          </a:xfrm>
          <a:prstGeom prst="rect">
            <a:avLst/>
          </a:prstGeom>
          <a:noFill/>
        </p:spPr>
        <p:txBody>
          <a:bodyPr wrap="square" rtlCol="0">
            <a:spAutoFit/>
          </a:bodyPr>
          <a:lstStyle/>
          <a:p>
            <a:r>
              <a:rPr lang="en-GB" sz="800" dirty="0"/>
              <a:t>Number of apps with at least one request for the purpose of tracking or ads as specified by the privacy labels and whether it was declared. Based on </a:t>
            </a:r>
            <a:r>
              <a:rPr lang="en-GB" sz="800" dirty="0">
                <a:hlinkClick r:id="rId4"/>
              </a:rPr>
              <a:t>Exodus tracker database</a:t>
            </a:r>
            <a:r>
              <a:rPr lang="en-GB" sz="800" dirty="0"/>
              <a:t> and most popular ad hosts in data set.</a:t>
            </a:r>
          </a:p>
        </p:txBody>
      </p:sp>
    </p:spTree>
    <p:extLst>
      <p:ext uri="{BB962C8B-B14F-4D97-AF65-F5344CB8AC3E}">
        <p14:creationId xmlns:p14="http://schemas.microsoft.com/office/powerpoint/2010/main" val="1134337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67E2F-E11F-4834-9292-84E01F54A075}"/>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5D9AEBBD-5C41-40F0-B368-4D77B0474BCF}"/>
              </a:ext>
            </a:extLst>
          </p:cNvPr>
          <p:cNvSpPr>
            <a:spLocks noGrp="1"/>
          </p:cNvSpPr>
          <p:nvPr>
            <p:ph idx="1"/>
          </p:nvPr>
        </p:nvSpPr>
        <p:spPr/>
        <p:txBody>
          <a:bodyPr/>
          <a:lstStyle/>
          <a:p>
            <a:pPr marL="285750" indent="-285750">
              <a:buFont typeface="Arial" panose="020B0604020202020204" pitchFamily="34" charset="0"/>
              <a:buChar char="•"/>
            </a:pPr>
            <a:r>
              <a:rPr lang="en-GB" dirty="0"/>
              <a:t>Very similar results for Android and iOS</a:t>
            </a:r>
          </a:p>
          <a:p>
            <a:pPr marL="285750" indent="-285750">
              <a:buFont typeface="Arial" panose="020B0604020202020204" pitchFamily="34" charset="0"/>
              <a:buChar char="•"/>
            </a:pPr>
            <a:r>
              <a:rPr lang="en-GB" dirty="0"/>
              <a:t>Similar amount of tracking, covering the same data and through the same third-party companies</a:t>
            </a:r>
          </a:p>
          <a:p>
            <a:endParaRPr lang="en-GB" dirty="0"/>
          </a:p>
          <a:p>
            <a:pPr marL="285750" indent="-285750">
              <a:buFont typeface="Arial" panose="020B0604020202020204" pitchFamily="34" charset="0"/>
              <a:buChar char="•"/>
            </a:pPr>
            <a:r>
              <a:rPr lang="en-GB" dirty="0"/>
              <a:t>Currently major difference </a:t>
            </a:r>
            <a:r>
              <a:rPr lang="en-GB" dirty="0" err="1"/>
              <a:t>w.r.t.</a:t>
            </a:r>
            <a:r>
              <a:rPr lang="en-GB" dirty="0"/>
              <a:t> ad ID</a:t>
            </a:r>
          </a:p>
        </p:txBody>
      </p:sp>
    </p:spTree>
    <p:extLst>
      <p:ext uri="{BB962C8B-B14F-4D97-AF65-F5344CB8AC3E}">
        <p14:creationId xmlns:p14="http://schemas.microsoft.com/office/powerpoint/2010/main" val="252816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Conclusion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271120" y="900113"/>
            <a:ext cx="6697007" cy="3455987"/>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179739" y="3897156"/>
            <a:ext cx="7092783" cy="531020"/>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https://support.google.com/googleplay/android-developer/answer/6048248?hl=en</a:t>
            </a:r>
            <a:endParaRPr lang="en-GB" sz="800" dirty="0"/>
          </a:p>
        </p:txBody>
      </p:sp>
    </p:spTree>
    <p:extLst>
      <p:ext uri="{BB962C8B-B14F-4D97-AF65-F5344CB8AC3E}">
        <p14:creationId xmlns:p14="http://schemas.microsoft.com/office/powerpoint/2010/main" val="809661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67E2F-E11F-4834-9292-84E01F54A075}"/>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5D9AEBBD-5C41-40F0-B368-4D77B0474BCF}"/>
              </a:ext>
            </a:extLst>
          </p:cNvPr>
          <p:cNvSpPr>
            <a:spLocks noGrp="1"/>
          </p:cNvSpPr>
          <p:nvPr>
            <p:ph idx="1"/>
          </p:nvPr>
        </p:nvSpPr>
        <p:spPr/>
        <p:txBody>
          <a:bodyPr/>
          <a:lstStyle/>
          <a:p>
            <a:pPr marL="285750" indent="-285750">
              <a:buFont typeface="Arial" panose="020B0604020202020204" pitchFamily="34" charset="0"/>
              <a:buChar char="•"/>
            </a:pPr>
            <a:r>
              <a:rPr lang="en-GB" dirty="0"/>
              <a:t>Very similar results for Android and iOS</a:t>
            </a:r>
          </a:p>
          <a:p>
            <a:pPr marL="285750" indent="-285750">
              <a:buFont typeface="Arial" panose="020B0604020202020204" pitchFamily="34" charset="0"/>
              <a:buChar char="•"/>
            </a:pPr>
            <a:r>
              <a:rPr lang="en-GB" dirty="0"/>
              <a:t>Similar amount of tracking, covering the same data and through the same third-party companies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Currently major differences </a:t>
            </a:r>
            <a:r>
              <a:rPr lang="en-GB" dirty="0" err="1"/>
              <a:t>w.r.t.</a:t>
            </a:r>
            <a:r>
              <a:rPr lang="en-GB" dirty="0"/>
              <a:t> ad ID, but similar changes planned for Android</a:t>
            </a:r>
          </a:p>
          <a:p>
            <a:pPr marL="285750" indent="-285750">
              <a:buFont typeface="Arial" panose="020B0604020202020204" pitchFamily="34" charset="0"/>
              <a:buChar char="•"/>
            </a:pPr>
            <a:r>
              <a:rPr lang="en-GB" dirty="0"/>
              <a:t>Apple does at least innovate somewhat, e.g. through privacy labels (pretty accurate)</a:t>
            </a:r>
          </a:p>
        </p:txBody>
      </p:sp>
    </p:spTree>
    <p:extLst>
      <p:ext uri="{BB962C8B-B14F-4D97-AF65-F5344CB8AC3E}">
        <p14:creationId xmlns:p14="http://schemas.microsoft.com/office/powerpoint/2010/main" val="4983447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Conclusion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271120" y="960040"/>
            <a:ext cx="6697007" cy="3336132"/>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179739" y="3587262"/>
            <a:ext cx="7092783" cy="840914"/>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https://www.imore.com/google-reveals-android-version-apples-privacy-nutrition-labels</a:t>
            </a:r>
            <a:endParaRPr lang="en-GB" sz="800" dirty="0"/>
          </a:p>
        </p:txBody>
      </p:sp>
    </p:spTree>
    <p:extLst>
      <p:ext uri="{BB962C8B-B14F-4D97-AF65-F5344CB8AC3E}">
        <p14:creationId xmlns:p14="http://schemas.microsoft.com/office/powerpoint/2010/main" val="2988421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FA4E-A1C7-4809-9CD8-F1CDD2308207}"/>
              </a:ext>
            </a:extLst>
          </p:cNvPr>
          <p:cNvSpPr>
            <a:spLocks noGrp="1"/>
          </p:cNvSpPr>
          <p:nvPr>
            <p:ph type="title"/>
          </p:nvPr>
        </p:nvSpPr>
        <p:spPr/>
        <p:txBody>
          <a:bodyPr/>
          <a:lstStyle/>
          <a:p>
            <a:r>
              <a:rPr lang="en-GB" dirty="0"/>
              <a:t>Future work</a:t>
            </a:r>
          </a:p>
        </p:txBody>
      </p:sp>
      <p:sp>
        <p:nvSpPr>
          <p:cNvPr id="3" name="Content Placeholder 2">
            <a:extLst>
              <a:ext uri="{FF2B5EF4-FFF2-40B4-BE49-F238E27FC236}">
                <a16:creationId xmlns:a16="http://schemas.microsoft.com/office/drawing/2014/main" id="{8D40169D-1394-4CDB-9DDF-93A676557171}"/>
              </a:ext>
            </a:extLst>
          </p:cNvPr>
          <p:cNvSpPr>
            <a:spLocks noGrp="1"/>
          </p:cNvSpPr>
          <p:nvPr>
            <p:ph idx="1"/>
          </p:nvPr>
        </p:nvSpPr>
        <p:spPr/>
        <p:txBody>
          <a:bodyPr/>
          <a:lstStyle/>
          <a:p>
            <a:pPr marL="285750" indent="-285750">
              <a:buFont typeface="Arial" panose="020B0604020202020204" pitchFamily="34" charset="0"/>
              <a:buChar char="•"/>
            </a:pPr>
            <a:r>
              <a:rPr lang="en-GB" dirty="0"/>
              <a:t>Improve IPA acquisition “framework”</a:t>
            </a:r>
          </a:p>
          <a:p>
            <a:pPr marL="285750" indent="-285750">
              <a:buFont typeface="Arial" panose="020B0604020202020204" pitchFamily="34" charset="0"/>
              <a:buChar char="•"/>
            </a:pPr>
            <a:r>
              <a:rPr lang="en-GB" dirty="0"/>
              <a:t>Investigate </a:t>
            </a:r>
            <a:r>
              <a:rPr lang="en-GB" dirty="0" err="1"/>
              <a:t>defenses</a:t>
            </a:r>
            <a:r>
              <a:rPr lang="en-GB" dirty="0"/>
              <a:t> against tracking in general and metadata extraction in particular</a:t>
            </a:r>
          </a:p>
          <a:p>
            <a:pPr marL="285750" indent="-285750">
              <a:buFont typeface="Arial" panose="020B0604020202020204" pitchFamily="34" charset="0"/>
              <a:buChar char="•"/>
            </a:pPr>
            <a:r>
              <a:rPr lang="en-GB" dirty="0"/>
              <a:t>Dive deeper into privacy labels</a:t>
            </a:r>
          </a:p>
          <a:p>
            <a:pPr marL="285750" indent="-285750">
              <a:buFont typeface="Arial" panose="020B0604020202020204" pitchFamily="34" charset="0"/>
              <a:buChar char="•"/>
            </a:pPr>
            <a:r>
              <a:rPr lang="en-GB" dirty="0"/>
              <a:t>More sophisticated data analysis</a:t>
            </a:r>
          </a:p>
        </p:txBody>
      </p:sp>
    </p:spTree>
    <p:extLst>
      <p:ext uri="{BB962C8B-B14F-4D97-AF65-F5344CB8AC3E}">
        <p14:creationId xmlns:p14="http://schemas.microsoft.com/office/powerpoint/2010/main" val="8375817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lgn="r">
              <a:defRPr/>
            </a:pPr>
            <a:r>
              <a:rPr lang="en-GB" sz="1000" b="0" i="1" noProof="0">
                <a:latin typeface="Courier"/>
              </a:rPr>
              <a:t>This slide intentionally left blank.</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9FA0-49BE-428F-80A6-4ACD7F711089}"/>
              </a:ext>
            </a:extLst>
          </p:cNvPr>
          <p:cNvSpPr>
            <a:spLocks noGrp="1"/>
          </p:cNvSpPr>
          <p:nvPr>
            <p:ph type="title"/>
          </p:nvPr>
        </p:nvSpPr>
        <p:spPr/>
        <p:txBody>
          <a:bodyPr/>
          <a:lstStyle/>
          <a:p>
            <a:r>
              <a:rPr lang="en-GB" dirty="0"/>
              <a:t>Details about privacy labels</a:t>
            </a:r>
          </a:p>
        </p:txBody>
      </p:sp>
      <p:sp>
        <p:nvSpPr>
          <p:cNvPr id="3" name="Content Placeholder 2">
            <a:extLst>
              <a:ext uri="{FF2B5EF4-FFF2-40B4-BE49-F238E27FC236}">
                <a16:creationId xmlns:a16="http://schemas.microsoft.com/office/drawing/2014/main" id="{E666C0A1-B0DD-4625-A560-8CBE289BD941}"/>
              </a:ext>
            </a:extLst>
          </p:cNvPr>
          <p:cNvSpPr>
            <a:spLocks noGrp="1"/>
          </p:cNvSpPr>
          <p:nvPr>
            <p:ph idx="1"/>
          </p:nvPr>
        </p:nvSpPr>
        <p:spPr/>
        <p:txBody>
          <a:bodyPr/>
          <a:lstStyle/>
          <a:p>
            <a:r>
              <a:rPr lang="en-GB" dirty="0"/>
              <a:t>TODO</a:t>
            </a:r>
          </a:p>
        </p:txBody>
      </p:sp>
    </p:spTree>
    <p:extLst>
      <p:ext uri="{BB962C8B-B14F-4D97-AF65-F5344CB8AC3E}">
        <p14:creationId xmlns:p14="http://schemas.microsoft.com/office/powerpoint/2010/main" val="42116751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359A-AD47-4B23-8AF0-52999B9B0873}"/>
              </a:ext>
            </a:extLst>
          </p:cNvPr>
          <p:cNvSpPr>
            <a:spLocks noGrp="1"/>
          </p:cNvSpPr>
          <p:nvPr>
            <p:ph type="title"/>
          </p:nvPr>
        </p:nvSpPr>
        <p:spPr/>
        <p:txBody>
          <a:bodyPr/>
          <a:lstStyle/>
          <a:p>
            <a:r>
              <a:rPr lang="en-GB" dirty="0" err="1"/>
              <a:t>RegenRadar</a:t>
            </a:r>
            <a:endParaRPr lang="en-GB" dirty="0"/>
          </a:p>
        </p:txBody>
      </p:sp>
      <p:pic>
        <p:nvPicPr>
          <p:cNvPr id="5" name="Content Placeholder 4" descr="Text&#10;&#10;Description automatically generated">
            <a:extLst>
              <a:ext uri="{FF2B5EF4-FFF2-40B4-BE49-F238E27FC236}">
                <a16:creationId xmlns:a16="http://schemas.microsoft.com/office/drawing/2014/main" id="{B8091786-0D4E-4E42-B47D-1F0667D403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989" y="900113"/>
            <a:ext cx="7931271" cy="3455987"/>
          </a:xfrm>
        </p:spPr>
      </p:pic>
    </p:spTree>
    <p:extLst>
      <p:ext uri="{BB962C8B-B14F-4D97-AF65-F5344CB8AC3E}">
        <p14:creationId xmlns:p14="http://schemas.microsoft.com/office/powerpoint/2010/main" val="12277711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0379-669C-4922-B2E7-6CD0869F9A3A}"/>
              </a:ext>
            </a:extLst>
          </p:cNvPr>
          <p:cNvSpPr>
            <a:spLocks noGrp="1"/>
          </p:cNvSpPr>
          <p:nvPr>
            <p:ph type="title"/>
          </p:nvPr>
        </p:nvSpPr>
        <p:spPr/>
        <p:txBody>
          <a:bodyPr/>
          <a:lstStyle/>
          <a:p>
            <a:r>
              <a:rPr lang="en-GB" dirty="0" err="1"/>
              <a:t>RegenRadar</a:t>
            </a:r>
            <a:endParaRPr lang="en-GB" dirty="0"/>
          </a:p>
        </p:txBody>
      </p:sp>
      <p:pic>
        <p:nvPicPr>
          <p:cNvPr id="5" name="Content Placeholder 4" descr="Graphical user interface, text&#10;&#10;Description automatically generated">
            <a:extLst>
              <a:ext uri="{FF2B5EF4-FFF2-40B4-BE49-F238E27FC236}">
                <a16:creationId xmlns:a16="http://schemas.microsoft.com/office/drawing/2014/main" id="{25FA83C9-55AD-46E1-A672-F074273928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393" y="900113"/>
            <a:ext cx="7954464" cy="3455987"/>
          </a:xfrm>
        </p:spPr>
      </p:pic>
    </p:spTree>
    <p:extLst>
      <p:ext uri="{BB962C8B-B14F-4D97-AF65-F5344CB8AC3E}">
        <p14:creationId xmlns:p14="http://schemas.microsoft.com/office/powerpoint/2010/main" val="2976978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I’m in!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36608" y="720143"/>
            <a:ext cx="7566030" cy="3526872"/>
          </a:xfrm>
        </p:spPr>
      </p:pic>
      <p:sp>
        <p:nvSpPr>
          <p:cNvPr id="6" name="Freeform: Shape 5">
            <a:extLst>
              <a:ext uri="{FF2B5EF4-FFF2-40B4-BE49-F238E27FC236}">
                <a16:creationId xmlns:a16="http://schemas.microsoft.com/office/drawing/2014/main" id="{1194B571-A36B-4362-9EBF-0C15FDACF377}"/>
              </a:ext>
            </a:extLst>
          </p:cNvPr>
          <p:cNvSpPr/>
          <p:nvPr/>
        </p:nvSpPr>
        <p:spPr bwMode="auto">
          <a:xfrm>
            <a:off x="431799" y="2449109"/>
            <a:ext cx="8290170"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https://app.corellium.com/</a:t>
            </a:r>
            <a:endParaRPr lang="en-GB" sz="800" dirty="0"/>
          </a:p>
        </p:txBody>
      </p:sp>
    </p:spTree>
    <p:extLst>
      <p:ext uri="{BB962C8B-B14F-4D97-AF65-F5344CB8AC3E}">
        <p14:creationId xmlns:p14="http://schemas.microsoft.com/office/powerpoint/2010/main" val="33172725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BB6FE-B362-4CD9-A757-AD7607C1B7F5}"/>
              </a:ext>
            </a:extLst>
          </p:cNvPr>
          <p:cNvSpPr>
            <a:spLocks noGrp="1"/>
          </p:cNvSpPr>
          <p:nvPr>
            <p:ph type="title"/>
          </p:nvPr>
        </p:nvSpPr>
        <p:spPr/>
        <p:txBody>
          <a:bodyPr/>
          <a:lstStyle/>
          <a:p>
            <a:r>
              <a:rPr lang="en-GB" dirty="0"/>
              <a:t>Settings</a:t>
            </a:r>
          </a:p>
        </p:txBody>
      </p:sp>
      <p:sp>
        <p:nvSpPr>
          <p:cNvPr id="3" name="Content Placeholder 2">
            <a:extLst>
              <a:ext uri="{FF2B5EF4-FFF2-40B4-BE49-F238E27FC236}">
                <a16:creationId xmlns:a16="http://schemas.microsoft.com/office/drawing/2014/main" id="{6E44A5C0-640F-40BF-9B51-17219B886BBD}"/>
              </a:ext>
            </a:extLst>
          </p:cNvPr>
          <p:cNvSpPr>
            <a:spLocks noGrp="1"/>
          </p:cNvSpPr>
          <p:nvPr>
            <p:ph idx="1"/>
          </p:nvPr>
        </p:nvSpPr>
        <p:spPr/>
        <p:txBody>
          <a:bodyPr numCol="2"/>
          <a:lstStyle/>
          <a:p>
            <a:pPr marL="285750" indent="-285750">
              <a:buFont typeface="Arial" panose="020B0604020202020204" pitchFamily="34" charset="0"/>
              <a:buChar char="•"/>
            </a:pPr>
            <a:r>
              <a:rPr lang="en-GB" dirty="0"/>
              <a:t>General</a:t>
            </a:r>
          </a:p>
          <a:p>
            <a:pPr marL="476250" lvl="1" indent="-285750">
              <a:buFont typeface="Arial" panose="020B0604020202020204" pitchFamily="34" charset="0"/>
              <a:buChar char="•"/>
            </a:pPr>
            <a:r>
              <a:rPr lang="en-GB" dirty="0"/>
              <a:t>Background App Refresh: off (to hopefully minimize background network traffic)</a:t>
            </a:r>
          </a:p>
          <a:p>
            <a:pPr marL="285750" indent="-285750">
              <a:buFont typeface="Arial" panose="020B0604020202020204" pitchFamily="34" charset="0"/>
              <a:buChar char="•"/>
            </a:pPr>
            <a:r>
              <a:rPr lang="en-GB" dirty="0"/>
              <a:t>Privacy</a:t>
            </a:r>
          </a:p>
          <a:p>
            <a:pPr marL="476250" lvl="1" indent="-285750">
              <a:buFont typeface="Arial" panose="020B0604020202020204" pitchFamily="34" charset="0"/>
              <a:buChar char="•"/>
            </a:pPr>
            <a:r>
              <a:rPr lang="en-GB" dirty="0"/>
              <a:t>Analytics &amp; Improvements</a:t>
            </a:r>
          </a:p>
          <a:p>
            <a:pPr marL="647700" lvl="2" indent="-285750">
              <a:buFont typeface="Arial" panose="020B0604020202020204" pitchFamily="34" charset="0"/>
              <a:buChar char="•"/>
            </a:pPr>
            <a:r>
              <a:rPr lang="en-GB" dirty="0"/>
              <a:t>Share iPhone Analytics: off</a:t>
            </a:r>
          </a:p>
          <a:p>
            <a:pPr marL="476250" lvl="1" indent="-285750">
              <a:buFont typeface="Arial" panose="020B0604020202020204" pitchFamily="34" charset="0"/>
              <a:buChar char="•"/>
            </a:pPr>
            <a:r>
              <a:rPr lang="en-GB" dirty="0"/>
              <a:t>Apple Advertising</a:t>
            </a:r>
          </a:p>
          <a:p>
            <a:pPr marL="647700" lvl="2" indent="-285750">
              <a:buFont typeface="Arial" panose="020B0604020202020204" pitchFamily="34" charset="0"/>
              <a:buChar char="•"/>
            </a:pPr>
            <a:r>
              <a:rPr lang="en-GB" dirty="0"/>
              <a:t>Personalised Ads: on (default)</a:t>
            </a:r>
          </a:p>
          <a:p>
            <a:pPr marL="285750" indent="-285750">
              <a:buFont typeface="Arial" panose="020B0604020202020204" pitchFamily="34" charset="0"/>
              <a:buChar char="•"/>
            </a:pPr>
            <a:r>
              <a:rPr lang="en-GB" dirty="0"/>
              <a:t>App Store</a:t>
            </a:r>
          </a:p>
          <a:p>
            <a:pPr marL="476250" lvl="1" indent="-285750">
              <a:buFont typeface="Arial" panose="020B0604020202020204" pitchFamily="34" charset="0"/>
              <a:buChar char="•"/>
            </a:pPr>
            <a:r>
              <a:rPr lang="en-GB" dirty="0"/>
              <a:t>Automatic Downloads</a:t>
            </a:r>
          </a:p>
          <a:p>
            <a:pPr marL="647700" lvl="2" indent="-285750">
              <a:buFont typeface="Arial" panose="020B0604020202020204" pitchFamily="34" charset="0"/>
              <a:buChar char="•"/>
            </a:pPr>
            <a:r>
              <a:rPr lang="en-GB" dirty="0"/>
              <a:t>Apps: off</a:t>
            </a:r>
          </a:p>
          <a:p>
            <a:pPr marL="647700" lvl="2" indent="-285750">
              <a:buFont typeface="Arial" panose="020B0604020202020204" pitchFamily="34" charset="0"/>
              <a:buChar char="•"/>
            </a:pPr>
            <a:r>
              <a:rPr lang="en-GB" dirty="0"/>
              <a:t>App Updates: off</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Display &amp; Brightness</a:t>
            </a:r>
          </a:p>
          <a:p>
            <a:pPr marL="476250" lvl="1" indent="-285750">
              <a:buFont typeface="Arial" panose="020B0604020202020204" pitchFamily="34" charset="0"/>
              <a:buChar char="•"/>
            </a:pPr>
            <a:r>
              <a:rPr lang="en-GB" dirty="0"/>
              <a:t>Auto-Lock: never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Turn on Bluetooth.</a:t>
            </a:r>
          </a:p>
          <a:p>
            <a:pPr marL="285750" indent="-285750">
              <a:buFont typeface="Arial" panose="020B0604020202020204" pitchFamily="34" charset="0"/>
              <a:buChar char="•"/>
            </a:pPr>
            <a:r>
              <a:rPr lang="en-GB" dirty="0"/>
              <a:t>Uninstall all third-party apps that are not absolutely necessary.</a:t>
            </a:r>
          </a:p>
        </p:txBody>
      </p:sp>
    </p:spTree>
    <p:extLst>
      <p:ext uri="{BB962C8B-B14F-4D97-AF65-F5344CB8AC3E}">
        <p14:creationId xmlns:p14="http://schemas.microsoft.com/office/powerpoint/2010/main" val="263199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I’m in!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36609" y="720143"/>
            <a:ext cx="7566027" cy="3526872"/>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697621" y="2449109"/>
            <a:ext cx="7844004"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https://app.corellium.com/</a:t>
            </a:r>
            <a:endParaRPr lang="en-GB" sz="800" dirty="0"/>
          </a:p>
        </p:txBody>
      </p:sp>
    </p:spTree>
    <p:extLst>
      <p:ext uri="{BB962C8B-B14F-4D97-AF65-F5344CB8AC3E}">
        <p14:creationId xmlns:p14="http://schemas.microsoft.com/office/powerpoint/2010/main" val="241698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I’m in!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36609" y="720143"/>
            <a:ext cx="7566027" cy="3526871"/>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697621" y="2571749"/>
            <a:ext cx="7844004" cy="1851607"/>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https://app.corellium.com/</a:t>
            </a:r>
            <a:endParaRPr lang="en-GB" sz="800" dirty="0"/>
          </a:p>
        </p:txBody>
      </p:sp>
    </p:spTree>
    <p:extLst>
      <p:ext uri="{BB962C8B-B14F-4D97-AF65-F5344CB8AC3E}">
        <p14:creationId xmlns:p14="http://schemas.microsoft.com/office/powerpoint/2010/main" val="2140572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I’m in!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40832" y="720143"/>
            <a:ext cx="7557580" cy="3526871"/>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697621" y="2571749"/>
            <a:ext cx="7844004" cy="1851607"/>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https://app.corellium.com/</a:t>
            </a:r>
            <a:endParaRPr lang="en-GB" sz="800" dirty="0"/>
          </a:p>
        </p:txBody>
      </p:sp>
    </p:spTree>
    <p:extLst>
      <p:ext uri="{BB962C8B-B14F-4D97-AF65-F5344CB8AC3E}">
        <p14:creationId xmlns:p14="http://schemas.microsoft.com/office/powerpoint/2010/main" val="314906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Another dead end</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5" y="864573"/>
            <a:ext cx="5984850" cy="3264118"/>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https://support.corellium.com/hc/en-us/articles/360051662354-Apps</a:t>
            </a:r>
            <a:endParaRPr lang="en-GB" sz="800" dirty="0"/>
          </a:p>
        </p:txBody>
      </p:sp>
      <p:sp>
        <p:nvSpPr>
          <p:cNvPr id="6" name="Rectangle 5">
            <a:extLst>
              <a:ext uri="{FF2B5EF4-FFF2-40B4-BE49-F238E27FC236}">
                <a16:creationId xmlns:a16="http://schemas.microsoft.com/office/drawing/2014/main" id="{56B4D759-41F0-40A4-A5C6-A564F4F249B8}"/>
              </a:ext>
            </a:extLst>
          </p:cNvPr>
          <p:cNvSpPr/>
          <p:nvPr/>
        </p:nvSpPr>
        <p:spPr bwMode="auto">
          <a:xfrm>
            <a:off x="5064369" y="2265333"/>
            <a:ext cx="1828800" cy="13496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172060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Let’s make the device usable</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51636" y="900113"/>
            <a:ext cx="6335976" cy="3455987"/>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3253156"/>
            <a:ext cx="7015619" cy="124888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58000">
                <a:srgbClr val="FFFFFF">
                  <a:alpha val="0"/>
                </a:srgbClr>
              </a:gs>
              <a:gs pos="80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dirty="0"/>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https://checkra.in/</a:t>
            </a:r>
            <a:endParaRPr lang="en-GB" sz="800" dirty="0"/>
          </a:p>
        </p:txBody>
      </p:sp>
    </p:spTree>
    <p:extLst>
      <p:ext uri="{BB962C8B-B14F-4D97-AF65-F5344CB8AC3E}">
        <p14:creationId xmlns:p14="http://schemas.microsoft.com/office/powerpoint/2010/main" val="309035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Surprisingly easy…</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51637" y="904141"/>
            <a:ext cx="6335976" cy="3447931"/>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3174022"/>
            <a:ext cx="7015619" cy="1371975"/>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https://www.andyibanez.com/posts/intercepting-network-mitmproxy/#physical-ios-devices</a:t>
            </a:r>
            <a:endParaRPr lang="en-GB" sz="800" dirty="0"/>
          </a:p>
        </p:txBody>
      </p:sp>
    </p:spTree>
    <p:extLst>
      <p:ext uri="{BB962C8B-B14F-4D97-AF65-F5344CB8AC3E}">
        <p14:creationId xmlns:p14="http://schemas.microsoft.com/office/powerpoint/2010/main" val="1628099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2DEBD-FBB3-4EE6-91BD-12E59345B71C}"/>
              </a:ext>
            </a:extLst>
          </p:cNvPr>
          <p:cNvSpPr>
            <a:spLocks noGrp="1"/>
          </p:cNvSpPr>
          <p:nvPr>
            <p:ph type="title"/>
          </p:nvPr>
        </p:nvSpPr>
        <p:spPr/>
        <p:txBody>
          <a:bodyPr/>
          <a:lstStyle/>
          <a:p>
            <a:r>
              <a:rPr lang="en-GB" dirty="0"/>
              <a:t>Quick recap and introduction</a:t>
            </a:r>
          </a:p>
        </p:txBody>
      </p:sp>
      <p:sp>
        <p:nvSpPr>
          <p:cNvPr id="5" name="Content Placeholder 4">
            <a:extLst>
              <a:ext uri="{FF2B5EF4-FFF2-40B4-BE49-F238E27FC236}">
                <a16:creationId xmlns:a16="http://schemas.microsoft.com/office/drawing/2014/main" id="{ECCE8230-EEE2-4FD9-9924-2FA6B8727A6E}"/>
              </a:ext>
            </a:extLst>
          </p:cNvPr>
          <p:cNvSpPr>
            <a:spLocks noGrp="1"/>
          </p:cNvSpPr>
          <p:nvPr>
            <p:ph idx="1"/>
          </p:nvPr>
        </p:nvSpPr>
        <p:spPr/>
        <p:txBody>
          <a:bodyPr/>
          <a:lstStyle/>
          <a:p>
            <a:pPr marL="285750" indent="-285750">
              <a:buFont typeface="Arial" panose="020B0604020202020204" pitchFamily="34" charset="0"/>
              <a:buChar char="•"/>
            </a:pPr>
            <a:r>
              <a:rPr lang="en-GB" dirty="0"/>
              <a:t>Previous research [Altpeter, Wessels] on Android to answer how common tracking in apps is actually.</a:t>
            </a:r>
          </a:p>
          <a:p>
            <a:pPr marL="285750" indent="-285750">
              <a:buFont typeface="Arial" panose="020B0604020202020204" pitchFamily="34" charset="0"/>
              <a:buChar char="•"/>
            </a:pPr>
            <a:r>
              <a:rPr lang="en-GB" dirty="0"/>
              <a:t>Built framework to automatically install and run apps for 60 seconds and collect their network traffic.</a:t>
            </a:r>
          </a:p>
          <a:p>
            <a:pPr marL="285750" indent="-285750">
              <a:buFont typeface="Arial" panose="020B0604020202020204" pitchFamily="34" charset="0"/>
              <a:buChar char="•"/>
            </a:pPr>
            <a:r>
              <a:rPr lang="en-GB" dirty="0"/>
              <a:t>Thus, looked at tracking that happens without consent (as there was no user input).</a:t>
            </a:r>
          </a:p>
          <a:p>
            <a:pPr marL="285750" indent="-285750">
              <a:buFont typeface="Arial" panose="020B0604020202020204" pitchFamily="34" charset="0"/>
              <a:buChar char="•"/>
            </a:pPr>
            <a:r>
              <a:rPr lang="en-GB" dirty="0"/>
              <a:t>Analysis of 1,296 apps showed that automated data collection in the background is common in Android apps. Apps commonly transmit device details, sensor data, events, or even the geolocation and which data is entered in the app; often to third-parties.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On iOS (often hailed as more privacy-friendly), research into privacy violations by apps is scarce and outdated.</a:t>
            </a:r>
          </a:p>
          <a:p>
            <a:pPr marL="285750" indent="-285750">
              <a:buFont typeface="Arial" panose="020B0604020202020204" pitchFamily="34" charset="0"/>
              <a:buChar char="•"/>
            </a:pPr>
            <a:r>
              <a:rPr lang="en-GB" dirty="0"/>
              <a:t>I have thus repeated our previous research for iOS using a very similar approach to allow for comparisons.</a:t>
            </a:r>
          </a:p>
        </p:txBody>
      </p:sp>
    </p:spTree>
    <p:extLst>
      <p:ext uri="{BB962C8B-B14F-4D97-AF65-F5344CB8AC3E}">
        <p14:creationId xmlns:p14="http://schemas.microsoft.com/office/powerpoint/2010/main" val="369251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Surprisingly easy…</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51637" y="958518"/>
            <a:ext cx="6335976" cy="3339176"/>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https://github.com/nabla-c0d3/ssl-kill-switch2</a:t>
            </a:r>
            <a:endParaRPr lang="en-GB" sz="800" dirty="0"/>
          </a:p>
        </p:txBody>
      </p:sp>
    </p:spTree>
    <p:extLst>
      <p:ext uri="{BB962C8B-B14F-4D97-AF65-F5344CB8AC3E}">
        <p14:creationId xmlns:p14="http://schemas.microsoft.com/office/powerpoint/2010/main" val="1062258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A94F-C666-480C-9D27-C1E71C91A1C8}"/>
              </a:ext>
            </a:extLst>
          </p:cNvPr>
          <p:cNvSpPr>
            <a:spLocks noGrp="1"/>
          </p:cNvSpPr>
          <p:nvPr>
            <p:ph type="title"/>
          </p:nvPr>
        </p:nvSpPr>
        <p:spPr/>
        <p:txBody>
          <a:bodyPr/>
          <a:lstStyle/>
          <a:p>
            <a:r>
              <a:rPr lang="en-GB" dirty="0"/>
              <a:t>Obtaining apps</a:t>
            </a:r>
          </a:p>
        </p:txBody>
      </p:sp>
      <p:sp>
        <p:nvSpPr>
          <p:cNvPr id="3" name="Content Placeholder 2">
            <a:extLst>
              <a:ext uri="{FF2B5EF4-FFF2-40B4-BE49-F238E27FC236}">
                <a16:creationId xmlns:a16="http://schemas.microsoft.com/office/drawing/2014/main" id="{E2C63AE6-3E17-45E5-9138-AD1156ED2E91}"/>
              </a:ext>
            </a:extLst>
          </p:cNvPr>
          <p:cNvSpPr>
            <a:spLocks noGrp="1"/>
          </p:cNvSpPr>
          <p:nvPr>
            <p:ph idx="1"/>
          </p:nvPr>
        </p:nvSpPr>
        <p:spPr/>
        <p:txBody>
          <a:bodyPr/>
          <a:lstStyle/>
          <a:p>
            <a:r>
              <a:rPr lang="en-GB" sz="1200" b="1" dirty="0">
                <a:solidFill>
                  <a:srgbClr val="204A87"/>
                </a:solidFill>
                <a:latin typeface="Courier"/>
              </a:rPr>
              <a:t>&lt;?xml</a:t>
            </a:r>
            <a:r>
              <a:rPr lang="en-GB" sz="1200" dirty="0">
                <a:latin typeface="Courier"/>
              </a:rPr>
              <a:t> version="1.0" encoding="UTF-8"</a:t>
            </a:r>
            <a:r>
              <a:rPr lang="en-GB" sz="1200" b="1" dirty="0">
                <a:solidFill>
                  <a:srgbClr val="204A87"/>
                </a:solidFill>
                <a:latin typeface="Courier"/>
              </a:rPr>
              <a:t>?&gt;</a:t>
            </a:r>
            <a:br>
              <a:rPr lang="en-GB" sz="1200" dirty="0"/>
            </a:br>
            <a:r>
              <a:rPr lang="en-GB" sz="1200" dirty="0">
                <a:solidFill>
                  <a:srgbClr val="204A87"/>
                </a:solidFill>
                <a:latin typeface="Courier"/>
              </a:rPr>
              <a:t>&lt;!DOCTYPE </a:t>
            </a:r>
            <a:r>
              <a:rPr lang="en-GB" sz="1200" dirty="0" err="1">
                <a:latin typeface="Courier"/>
              </a:rPr>
              <a:t>plist</a:t>
            </a:r>
            <a:r>
              <a:rPr lang="en-GB" sz="1200" dirty="0">
                <a:latin typeface="Courier"/>
              </a:rPr>
              <a:t> PUBLIC "-//Apple//DTD PLIST 1.0//EN"</a:t>
            </a:r>
          </a:p>
          <a:p>
            <a:r>
              <a:rPr lang="en-GB" sz="1200" dirty="0">
                <a:latin typeface="Courier"/>
              </a:rPr>
              <a:t>    "http://www.apple.com/DTDs/PropertyList-1.0.dtd"</a:t>
            </a:r>
            <a:r>
              <a:rPr lang="en-GB" sz="1200" dirty="0">
                <a:solidFill>
                  <a:srgbClr val="204A87"/>
                </a:solidFill>
                <a:latin typeface="Courier"/>
              </a:rPr>
              <a:t>&gt;</a:t>
            </a:r>
            <a:br>
              <a:rPr lang="en-GB" sz="1200" dirty="0"/>
            </a:br>
            <a:r>
              <a:rPr lang="en-GB" sz="1200" b="1" dirty="0">
                <a:solidFill>
                  <a:srgbClr val="204A87"/>
                </a:solidFill>
                <a:latin typeface="Courier"/>
              </a:rPr>
              <a:t>&lt;</a:t>
            </a:r>
            <a:r>
              <a:rPr lang="en-GB" sz="1200" b="1" dirty="0" err="1">
                <a:solidFill>
                  <a:srgbClr val="204A87"/>
                </a:solidFill>
                <a:latin typeface="Courier"/>
              </a:rPr>
              <a:t>plist</a:t>
            </a:r>
            <a:r>
              <a:rPr lang="en-GB" sz="1200" dirty="0">
                <a:solidFill>
                  <a:srgbClr val="8F5902"/>
                </a:solidFill>
                <a:latin typeface="Courier"/>
              </a:rPr>
              <a:t> version=</a:t>
            </a:r>
            <a:r>
              <a:rPr lang="en-GB" sz="1200" dirty="0">
                <a:solidFill>
                  <a:srgbClr val="4E9A06"/>
                </a:solidFill>
                <a:latin typeface="Courier"/>
              </a:rPr>
              <a:t>"1.0"</a:t>
            </a:r>
            <a:r>
              <a:rPr lang="en-GB" sz="1200" b="1" dirty="0">
                <a:solidFill>
                  <a:srgbClr val="204A87"/>
                </a:solidFill>
                <a:latin typeface="Courier"/>
              </a:rPr>
              <a:t>&gt;</a:t>
            </a:r>
            <a:br>
              <a:rPr lang="en-GB" sz="1200" dirty="0"/>
            </a:br>
            <a:r>
              <a:rPr lang="en-GB" sz="1200" b="1" dirty="0">
                <a:solidFill>
                  <a:srgbClr val="204A87"/>
                </a:solidFill>
                <a:latin typeface="Courier"/>
              </a:rPr>
              <a:t>&lt;</a:t>
            </a:r>
            <a:r>
              <a:rPr lang="en-GB" sz="1200" b="1" dirty="0" err="1">
                <a:solidFill>
                  <a:srgbClr val="204A87"/>
                </a:solidFill>
                <a:latin typeface="Courier"/>
              </a:rPr>
              <a:t>dict</a:t>
            </a:r>
            <a:r>
              <a:rPr lang="en-GB" sz="1200" b="1" dirty="0">
                <a:solidFill>
                  <a:srgbClr val="204A87"/>
                </a:solidFill>
                <a:latin typeface="Courier"/>
              </a:rPr>
              <a:t>&gt;</a:t>
            </a:r>
            <a:br>
              <a:rPr lang="en-GB" sz="1200" dirty="0"/>
            </a:br>
            <a:r>
              <a:rPr lang="en-GB" sz="1200" dirty="0">
                <a:latin typeface="Courier"/>
              </a:rPr>
              <a:t>    </a:t>
            </a:r>
            <a:r>
              <a:rPr lang="en-GB" sz="1200" i="1" dirty="0">
                <a:solidFill>
                  <a:srgbClr val="8F5902"/>
                </a:solidFill>
                <a:latin typeface="Courier"/>
              </a:rPr>
              <a:t>&lt;!-- […] --&gt;</a:t>
            </a:r>
            <a:br>
              <a:rPr lang="en-GB" sz="1200" dirty="0"/>
            </a:br>
            <a:r>
              <a:rPr lang="en-GB" sz="1200" dirty="0">
                <a:latin typeface="Courier"/>
              </a:rPr>
              <a:t>    </a:t>
            </a:r>
            <a:r>
              <a:rPr lang="en-GB" sz="1200" b="1" dirty="0">
                <a:solidFill>
                  <a:srgbClr val="204A87"/>
                </a:solidFill>
                <a:latin typeface="Courier"/>
              </a:rPr>
              <a:t>&lt;key&gt;</a:t>
            </a:r>
            <a:r>
              <a:rPr lang="en-GB" sz="1200" dirty="0" err="1">
                <a:latin typeface="Courier"/>
              </a:rPr>
              <a:t>artistName</a:t>
            </a:r>
            <a:r>
              <a:rPr lang="en-GB" sz="1200" b="1" dirty="0">
                <a:solidFill>
                  <a:srgbClr val="204A87"/>
                </a:solidFill>
                <a:latin typeface="Courier"/>
              </a:rPr>
              <a:t>&lt;/key&gt;</a:t>
            </a:r>
            <a:br>
              <a:rPr lang="en-GB" sz="1200" dirty="0"/>
            </a:br>
            <a:r>
              <a:rPr lang="en-GB" sz="1200" dirty="0">
                <a:latin typeface="Courier"/>
              </a:rPr>
              <a:t>    </a:t>
            </a:r>
            <a:r>
              <a:rPr lang="en-GB" sz="1200" b="1" dirty="0">
                <a:solidFill>
                  <a:srgbClr val="204A87"/>
                </a:solidFill>
                <a:latin typeface="Courier"/>
              </a:rPr>
              <a:t>&lt;string&gt;</a:t>
            </a:r>
            <a:r>
              <a:rPr lang="en-GB" sz="1200" dirty="0">
                <a:latin typeface="Courier"/>
              </a:rPr>
              <a:t>AMZN Mobile LLC</a:t>
            </a:r>
            <a:r>
              <a:rPr lang="en-GB" sz="1200" b="1" dirty="0">
                <a:solidFill>
                  <a:srgbClr val="204A87"/>
                </a:solidFill>
                <a:latin typeface="Courier"/>
              </a:rPr>
              <a:t>&lt;/string&gt;</a:t>
            </a:r>
            <a:br>
              <a:rPr lang="en-GB" sz="1200" dirty="0"/>
            </a:br>
            <a:r>
              <a:rPr lang="en-GB" sz="1200" dirty="0">
                <a:latin typeface="Courier"/>
              </a:rPr>
              <a:t>    </a:t>
            </a:r>
            <a:r>
              <a:rPr lang="en-GB" sz="1200" b="1" dirty="0">
                <a:solidFill>
                  <a:srgbClr val="204A87"/>
                </a:solidFill>
                <a:latin typeface="Courier"/>
              </a:rPr>
              <a:t>&lt;key&gt;</a:t>
            </a:r>
            <a:r>
              <a:rPr lang="en-GB" sz="1200" dirty="0" err="1">
                <a:latin typeface="Courier"/>
              </a:rPr>
              <a:t>bundleDisplayName</a:t>
            </a:r>
            <a:r>
              <a:rPr lang="en-GB" sz="1200" b="1" dirty="0">
                <a:solidFill>
                  <a:srgbClr val="204A87"/>
                </a:solidFill>
                <a:latin typeface="Courier"/>
              </a:rPr>
              <a:t>&lt;/key&gt;</a:t>
            </a:r>
            <a:br>
              <a:rPr lang="en-GB" sz="1200" dirty="0"/>
            </a:br>
            <a:r>
              <a:rPr lang="en-GB" sz="1200" dirty="0">
                <a:latin typeface="Courier"/>
              </a:rPr>
              <a:t>    </a:t>
            </a:r>
            <a:r>
              <a:rPr lang="en-GB" sz="1200" b="1" dirty="0">
                <a:solidFill>
                  <a:srgbClr val="204A87"/>
                </a:solidFill>
                <a:latin typeface="Courier"/>
              </a:rPr>
              <a:t>&lt;string&gt;</a:t>
            </a:r>
            <a:r>
              <a:rPr lang="en-GB" sz="1200" dirty="0">
                <a:latin typeface="Courier"/>
              </a:rPr>
              <a:t>Amazon Alexa</a:t>
            </a:r>
            <a:r>
              <a:rPr lang="en-GB" sz="1200" b="1" dirty="0">
                <a:solidFill>
                  <a:srgbClr val="204A87"/>
                </a:solidFill>
                <a:latin typeface="Courier"/>
              </a:rPr>
              <a:t>&lt;/string&gt;</a:t>
            </a:r>
            <a:br>
              <a:rPr lang="en-GB" sz="1200" dirty="0"/>
            </a:br>
            <a:r>
              <a:rPr lang="en-GB" sz="1200" dirty="0">
                <a:latin typeface="Courier"/>
              </a:rPr>
              <a:t>    </a:t>
            </a:r>
            <a:r>
              <a:rPr lang="en-GB" sz="1200" i="1" dirty="0">
                <a:solidFill>
                  <a:srgbClr val="8F5902"/>
                </a:solidFill>
                <a:latin typeface="Courier"/>
              </a:rPr>
              <a:t>&lt;!-- […] --&gt;</a:t>
            </a:r>
            <a:br>
              <a:rPr lang="en-GB" sz="1200" dirty="0"/>
            </a:br>
            <a:r>
              <a:rPr lang="en-GB" sz="1200" dirty="0">
                <a:latin typeface="Courier"/>
              </a:rPr>
              <a:t>    </a:t>
            </a:r>
            <a:r>
              <a:rPr lang="en-GB" sz="1200" b="1" dirty="0">
                <a:solidFill>
                  <a:srgbClr val="204A87"/>
                </a:solidFill>
                <a:latin typeface="Courier"/>
              </a:rPr>
              <a:t>&lt;key&gt;</a:t>
            </a:r>
            <a:r>
              <a:rPr lang="en-GB" sz="1200" dirty="0" err="1">
                <a:latin typeface="Courier"/>
              </a:rPr>
              <a:t>storeCohort</a:t>
            </a:r>
            <a:r>
              <a:rPr lang="en-GB" sz="1200" b="1" dirty="0">
                <a:solidFill>
                  <a:srgbClr val="204A87"/>
                </a:solidFill>
                <a:latin typeface="Courier"/>
              </a:rPr>
              <a:t>&lt;/key&gt;</a:t>
            </a:r>
            <a:br>
              <a:rPr lang="en-GB" sz="1200" dirty="0"/>
            </a:br>
            <a:r>
              <a:rPr lang="en-GB" sz="1200" dirty="0">
                <a:latin typeface="Courier"/>
              </a:rPr>
              <a:t>    </a:t>
            </a:r>
            <a:r>
              <a:rPr lang="en-GB" sz="1200" b="1" dirty="0">
                <a:solidFill>
                  <a:srgbClr val="204A87"/>
                </a:solidFill>
                <a:latin typeface="Courier"/>
              </a:rPr>
              <a:t>&lt;string&gt;</a:t>
            </a:r>
            <a:r>
              <a:rPr lang="en-GB" sz="1200" dirty="0">
                <a:latin typeface="Courier"/>
              </a:rPr>
              <a:t>7|date=1622133000000</a:t>
            </a:r>
            <a:r>
              <a:rPr lang="en-GB" sz="1200" dirty="0">
                <a:solidFill>
                  <a:srgbClr val="0000CF"/>
                </a:solidFill>
                <a:latin typeface="Courier"/>
              </a:rPr>
              <a:t>&amp;amp;</a:t>
            </a:r>
            <a:r>
              <a:rPr lang="en-GB" sz="1200" dirty="0">
                <a:latin typeface="Courier"/>
              </a:rPr>
              <a:t>sf=143443</a:t>
            </a:r>
            <a:r>
              <a:rPr lang="en-GB" sz="1200" b="1" dirty="0">
                <a:solidFill>
                  <a:srgbClr val="204A87"/>
                </a:solidFill>
                <a:latin typeface="Courier"/>
              </a:rPr>
              <a:t>&lt;/string&gt;</a:t>
            </a:r>
            <a:br>
              <a:rPr lang="en-GB" sz="1200" dirty="0"/>
            </a:br>
            <a:r>
              <a:rPr lang="en-GB" sz="1200" dirty="0">
                <a:latin typeface="Courier"/>
              </a:rPr>
              <a:t>    </a:t>
            </a:r>
            <a:r>
              <a:rPr lang="en-GB" sz="1200" b="1" dirty="0">
                <a:solidFill>
                  <a:srgbClr val="204A87"/>
                </a:solidFill>
                <a:latin typeface="Courier"/>
              </a:rPr>
              <a:t>&lt;key&gt;</a:t>
            </a:r>
            <a:r>
              <a:rPr lang="en-GB" sz="1200" dirty="0" err="1">
                <a:latin typeface="Courier"/>
              </a:rPr>
              <a:t>appleId</a:t>
            </a:r>
            <a:r>
              <a:rPr lang="en-GB" sz="1200" b="1" dirty="0">
                <a:solidFill>
                  <a:srgbClr val="204A87"/>
                </a:solidFill>
                <a:latin typeface="Courier"/>
              </a:rPr>
              <a:t>&lt;/key&gt;</a:t>
            </a:r>
            <a:br>
              <a:rPr lang="en-GB" sz="1200" dirty="0"/>
            </a:br>
            <a:r>
              <a:rPr lang="en-GB" sz="1200" dirty="0">
                <a:latin typeface="Courier"/>
              </a:rPr>
              <a:t>    </a:t>
            </a:r>
            <a:r>
              <a:rPr lang="en-GB" sz="1200" b="1" dirty="0">
                <a:solidFill>
                  <a:srgbClr val="204A87"/>
                </a:solidFill>
                <a:latin typeface="Courier"/>
              </a:rPr>
              <a:t>&lt;string&gt;</a:t>
            </a:r>
            <a:r>
              <a:rPr lang="en-GB" sz="1200" dirty="0">
                <a:latin typeface="Courier"/>
              </a:rPr>
              <a:t>frank.walther.1978@icloud.com</a:t>
            </a:r>
            <a:r>
              <a:rPr lang="en-GB" sz="1200" b="1" dirty="0">
                <a:solidFill>
                  <a:srgbClr val="204A87"/>
                </a:solidFill>
                <a:latin typeface="Courier"/>
              </a:rPr>
              <a:t>&lt;/string&gt;</a:t>
            </a:r>
            <a:br>
              <a:rPr lang="en-GB" sz="1200" dirty="0"/>
            </a:br>
            <a:r>
              <a:rPr lang="en-GB" sz="1200" dirty="0">
                <a:latin typeface="Courier"/>
              </a:rPr>
              <a:t>    </a:t>
            </a:r>
            <a:r>
              <a:rPr lang="en-GB" sz="1200" b="1" dirty="0">
                <a:solidFill>
                  <a:srgbClr val="204A87"/>
                </a:solidFill>
                <a:latin typeface="Courier"/>
              </a:rPr>
              <a:t>&lt;key&gt;</a:t>
            </a:r>
            <a:r>
              <a:rPr lang="en-GB" sz="1200" dirty="0" err="1">
                <a:latin typeface="Courier"/>
              </a:rPr>
              <a:t>aiBuy</a:t>
            </a:r>
            <a:r>
              <a:rPr lang="en-GB" sz="1200" b="1" dirty="0">
                <a:solidFill>
                  <a:srgbClr val="204A87"/>
                </a:solidFill>
                <a:latin typeface="Courier"/>
              </a:rPr>
              <a:t>&lt;/key&gt;</a:t>
            </a:r>
            <a:br>
              <a:rPr lang="en-GB" sz="1200" dirty="0"/>
            </a:br>
            <a:r>
              <a:rPr lang="en-GB" sz="1200" dirty="0">
                <a:latin typeface="Courier"/>
              </a:rPr>
              <a:t>    </a:t>
            </a:r>
            <a:r>
              <a:rPr lang="en-GB" sz="1200" b="1" dirty="0">
                <a:solidFill>
                  <a:srgbClr val="204A87"/>
                </a:solidFill>
                <a:latin typeface="Courier"/>
              </a:rPr>
              <a:t>&lt;true/&gt;</a:t>
            </a:r>
            <a:br>
              <a:rPr lang="en-GB" sz="1200" dirty="0"/>
            </a:br>
            <a:r>
              <a:rPr lang="en-GB" sz="1200" b="1" dirty="0">
                <a:solidFill>
                  <a:srgbClr val="204A87"/>
                </a:solidFill>
                <a:latin typeface="Courier"/>
              </a:rPr>
              <a:t>&lt;/</a:t>
            </a:r>
            <a:r>
              <a:rPr lang="en-GB" sz="1200" b="1" dirty="0" err="1">
                <a:solidFill>
                  <a:srgbClr val="204A87"/>
                </a:solidFill>
                <a:latin typeface="Courier"/>
              </a:rPr>
              <a:t>dict</a:t>
            </a:r>
            <a:r>
              <a:rPr lang="en-GB" sz="1200" b="1" dirty="0">
                <a:solidFill>
                  <a:srgbClr val="204A87"/>
                </a:solidFill>
                <a:latin typeface="Courier"/>
              </a:rPr>
              <a:t>&gt;</a:t>
            </a:r>
            <a:br>
              <a:rPr lang="en-GB" sz="1200" dirty="0"/>
            </a:br>
            <a:r>
              <a:rPr lang="en-GB" sz="1200" b="1" dirty="0">
                <a:solidFill>
                  <a:srgbClr val="204A87"/>
                </a:solidFill>
                <a:latin typeface="Courier"/>
              </a:rPr>
              <a:t>&lt;/</a:t>
            </a:r>
            <a:r>
              <a:rPr lang="en-GB" sz="1200" b="1" dirty="0" err="1">
                <a:solidFill>
                  <a:srgbClr val="204A87"/>
                </a:solidFill>
                <a:latin typeface="Courier"/>
              </a:rPr>
              <a:t>plist</a:t>
            </a:r>
            <a:r>
              <a:rPr lang="en-GB" sz="1200" b="1" dirty="0">
                <a:solidFill>
                  <a:srgbClr val="204A87"/>
                </a:solidFill>
                <a:latin typeface="Courier"/>
              </a:rPr>
              <a:t>&gt;</a:t>
            </a:r>
          </a:p>
        </p:txBody>
      </p:sp>
      <p:sp>
        <p:nvSpPr>
          <p:cNvPr id="13" name="Rectangle 12">
            <a:extLst>
              <a:ext uri="{FF2B5EF4-FFF2-40B4-BE49-F238E27FC236}">
                <a16:creationId xmlns:a16="http://schemas.microsoft.com/office/drawing/2014/main" id="{BDA69743-D084-4C6C-A2E5-E637616F48FC}"/>
              </a:ext>
            </a:extLst>
          </p:cNvPr>
          <p:cNvSpPr/>
          <p:nvPr/>
        </p:nvSpPr>
        <p:spPr bwMode="auto">
          <a:xfrm>
            <a:off x="1653304" y="3056640"/>
            <a:ext cx="1810865" cy="24926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FE61DA11-C400-4201-BEDA-5DF96CB0591C}"/>
              </a:ext>
            </a:extLst>
          </p:cNvPr>
          <p:cNvSpPr/>
          <p:nvPr/>
        </p:nvSpPr>
        <p:spPr bwMode="auto">
          <a:xfrm>
            <a:off x="3728288" y="3047847"/>
            <a:ext cx="1037143" cy="25806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D4C10073-07EF-4F9B-961B-AD3725A66358}"/>
              </a:ext>
            </a:extLst>
          </p:cNvPr>
          <p:cNvSpPr/>
          <p:nvPr/>
        </p:nvSpPr>
        <p:spPr bwMode="auto">
          <a:xfrm>
            <a:off x="759419" y="3235417"/>
            <a:ext cx="4331327" cy="439768"/>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8699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3" grpId="1" animBg="1"/>
      <p:bldP spid="14" grpId="0" animBg="1"/>
      <p:bldP spid="14" grpId="1"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Obtaining apps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40901" y="774944"/>
            <a:ext cx="6662198" cy="332288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https://github.com/akemin-dayo/AppSync</a:t>
            </a:r>
            <a:endParaRPr lang="en-GB" sz="800" dirty="0"/>
          </a:p>
        </p:txBody>
      </p:sp>
    </p:spTree>
    <p:extLst>
      <p:ext uri="{BB962C8B-B14F-4D97-AF65-F5344CB8AC3E}">
        <p14:creationId xmlns:p14="http://schemas.microsoft.com/office/powerpoint/2010/main" val="1372368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Let’s start with a wish list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51637" y="683656"/>
            <a:ext cx="6335976" cy="3273457"/>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https://rss.itunes.apple.com/en-us</a:t>
            </a:r>
            <a:endParaRPr lang="en-GB" sz="800" dirty="0"/>
          </a:p>
        </p:txBody>
      </p:sp>
      <p:sp>
        <p:nvSpPr>
          <p:cNvPr id="7" name="Rectangle 6">
            <a:extLst>
              <a:ext uri="{FF2B5EF4-FFF2-40B4-BE49-F238E27FC236}">
                <a16:creationId xmlns:a16="http://schemas.microsoft.com/office/drawing/2014/main" id="{F6D802E8-4EA9-421F-AA95-FEAF3EE67861}"/>
              </a:ext>
            </a:extLst>
          </p:cNvPr>
          <p:cNvSpPr/>
          <p:nvPr/>
        </p:nvSpPr>
        <p:spPr bwMode="auto">
          <a:xfrm>
            <a:off x="3754666" y="1051994"/>
            <a:ext cx="1028349" cy="28443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248BEE32-F9F0-47BD-BD7D-8DBA68897B9A}"/>
              </a:ext>
            </a:extLst>
          </p:cNvPr>
          <p:cNvSpPr/>
          <p:nvPr/>
        </p:nvSpPr>
        <p:spPr bwMode="auto">
          <a:xfrm>
            <a:off x="3763460" y="1948810"/>
            <a:ext cx="597526" cy="24926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5E6F730D-C1A5-4A80-97E1-C15FB6CF1BF0}"/>
              </a:ext>
            </a:extLst>
          </p:cNvPr>
          <p:cNvSpPr/>
          <p:nvPr/>
        </p:nvSpPr>
        <p:spPr bwMode="auto">
          <a:xfrm>
            <a:off x="4510807" y="2529103"/>
            <a:ext cx="157908" cy="14376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73382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Backwards compatibility to the rescue</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20664" y="692811"/>
            <a:ext cx="6797920" cy="3669958"/>
          </a:xfrm>
        </p:spPr>
      </p:pic>
      <p:sp>
        <p:nvSpPr>
          <p:cNvPr id="3" name="Rectangle 2">
            <a:extLst>
              <a:ext uri="{FF2B5EF4-FFF2-40B4-BE49-F238E27FC236}">
                <a16:creationId xmlns:a16="http://schemas.microsoft.com/office/drawing/2014/main" id="{A881BCDF-C8C5-4233-AAD0-ACD00613E80C}"/>
              </a:ext>
            </a:extLst>
          </p:cNvPr>
          <p:cNvSpPr/>
          <p:nvPr/>
        </p:nvSpPr>
        <p:spPr bwMode="auto">
          <a:xfrm>
            <a:off x="1056541" y="1824406"/>
            <a:ext cx="7030917" cy="140676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dirty="0">
                <a:latin typeface="Courier"/>
              </a:rPr>
              <a:t>http://itunes.apple.com/</a:t>
            </a:r>
          </a:p>
          <a:p>
            <a:r>
              <a:rPr lang="en-GB" dirty="0">
                <a:latin typeface="Courier"/>
              </a:rPr>
              <a:t>    WebObjects/</a:t>
            </a:r>
            <a:r>
              <a:rPr lang="en-GB" dirty="0" err="1">
                <a:latin typeface="Courier"/>
              </a:rPr>
              <a:t>MZStore.woa</a:t>
            </a:r>
            <a:r>
              <a:rPr lang="en-GB" dirty="0">
                <a:latin typeface="Courier"/>
              </a:rPr>
              <a:t>/</a:t>
            </a:r>
            <a:r>
              <a:rPr lang="en-GB" dirty="0" err="1">
                <a:latin typeface="Courier"/>
              </a:rPr>
              <a:t>wa</a:t>
            </a:r>
            <a:r>
              <a:rPr lang="en-GB" dirty="0">
                <a:latin typeface="Courier"/>
              </a:rPr>
              <a:t>/</a:t>
            </a:r>
            <a:r>
              <a:rPr lang="en-GB" dirty="0" err="1">
                <a:latin typeface="Courier"/>
              </a:rPr>
              <a:t>topChartFragmentData</a:t>
            </a:r>
            <a:endParaRPr lang="en-GB" dirty="0">
              <a:latin typeface="Courier"/>
            </a:endParaRPr>
          </a:p>
          <a:p>
            <a:r>
              <a:rPr lang="en-GB" dirty="0">
                <a:latin typeface="Courier"/>
              </a:rPr>
              <a:t>    ?cc=</a:t>
            </a:r>
            <a:r>
              <a:rPr lang="en-GB" dirty="0" err="1">
                <a:latin typeface="Courier"/>
              </a:rPr>
              <a:t>de&amp;genreId</a:t>
            </a:r>
            <a:r>
              <a:rPr lang="en-GB" dirty="0">
                <a:latin typeface="Courier"/>
              </a:rPr>
              <a:t>=36&amp;popId=27</a:t>
            </a:r>
          </a:p>
          <a:p>
            <a:r>
              <a:rPr lang="en-GB" dirty="0">
                <a:latin typeface="Courier"/>
              </a:rPr>
              <a:t>    &amp;</a:t>
            </a:r>
            <a:r>
              <a:rPr lang="en-GB" dirty="0" err="1">
                <a:latin typeface="Courier"/>
              </a:rPr>
              <a:t>pageSize</a:t>
            </a:r>
            <a:r>
              <a:rPr lang="en-GB" dirty="0">
                <a:latin typeface="Courier"/>
              </a:rPr>
              <a:t>=120&amp;pageNumbers=0,1,2,3,4,5,6,7,8,9</a:t>
            </a:r>
          </a:p>
        </p:txBody>
      </p:sp>
      <p:sp>
        <p:nvSpPr>
          <p:cNvPr id="6" name="Rectangle 5">
            <a:extLst>
              <a:ext uri="{FF2B5EF4-FFF2-40B4-BE49-F238E27FC236}">
                <a16:creationId xmlns:a16="http://schemas.microsoft.com/office/drawing/2014/main" id="{DC8EFEAB-9BF9-4DE0-A8F7-0B10B8D812D7}"/>
              </a:ext>
            </a:extLst>
          </p:cNvPr>
          <p:cNvSpPr/>
          <p:nvPr/>
        </p:nvSpPr>
        <p:spPr bwMode="auto">
          <a:xfrm>
            <a:off x="1741228" y="2773973"/>
            <a:ext cx="6154265" cy="303335"/>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4793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Officially supported?</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56178" y="906826"/>
            <a:ext cx="6431644" cy="332288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https://osxdaily.com/2011/12/15/where-ios-apps-stored-locally-in-mac-os-x-and-windows/</a:t>
            </a:r>
            <a:endParaRPr lang="en-GB" sz="800" dirty="0"/>
          </a:p>
        </p:txBody>
      </p:sp>
    </p:spTree>
    <p:extLst>
      <p:ext uri="{BB962C8B-B14F-4D97-AF65-F5344CB8AC3E}">
        <p14:creationId xmlns:p14="http://schemas.microsoft.com/office/powerpoint/2010/main" val="2074478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Officially supported?</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56178" y="906826"/>
            <a:ext cx="6431644" cy="3322883"/>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https://support.apple.com/en-gb/HT208079</a:t>
            </a:r>
            <a:endParaRPr lang="en-GB" sz="800" dirty="0"/>
          </a:p>
        </p:txBody>
      </p:sp>
    </p:spTree>
    <p:extLst>
      <p:ext uri="{BB962C8B-B14F-4D97-AF65-F5344CB8AC3E}">
        <p14:creationId xmlns:p14="http://schemas.microsoft.com/office/powerpoint/2010/main" val="2977189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How about not so officially supported?</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06826"/>
            <a:ext cx="6408701" cy="332288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http://web.archive.org/web/20210527200153if_/https://www.reddit.com/r/ITunes/comments/g01qqh/itunes_12653_working_with_ios_13/</a:t>
            </a:r>
            <a:endParaRPr lang="en-GB" sz="800" dirty="0"/>
          </a:p>
        </p:txBody>
      </p:sp>
    </p:spTree>
    <p:extLst>
      <p:ext uri="{BB962C8B-B14F-4D97-AF65-F5344CB8AC3E}">
        <p14:creationId xmlns:p14="http://schemas.microsoft.com/office/powerpoint/2010/main" val="240294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3E70-FFAC-411A-B029-F7E32AED8B44}"/>
              </a:ext>
            </a:extLst>
          </p:cNvPr>
          <p:cNvSpPr>
            <a:spLocks noGrp="1"/>
          </p:cNvSpPr>
          <p:nvPr>
            <p:ph type="title"/>
          </p:nvPr>
        </p:nvSpPr>
        <p:spPr/>
        <p:txBody>
          <a:bodyPr/>
          <a:lstStyle/>
          <a:p>
            <a:r>
              <a:rPr lang="en-GB" dirty="0"/>
              <a:t>Officially supported 2.0</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675989D-8F78-4B96-BC63-4E431018E7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888" y="664212"/>
            <a:ext cx="6393474" cy="3927790"/>
          </a:xfrm>
        </p:spPr>
      </p:pic>
    </p:spTree>
    <p:extLst>
      <p:ext uri="{BB962C8B-B14F-4D97-AF65-F5344CB8AC3E}">
        <p14:creationId xmlns:p14="http://schemas.microsoft.com/office/powerpoint/2010/main" val="2215978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3E70-FFAC-411A-B029-F7E32AED8B44}"/>
              </a:ext>
            </a:extLst>
          </p:cNvPr>
          <p:cNvSpPr>
            <a:spLocks noGrp="1"/>
          </p:cNvSpPr>
          <p:nvPr>
            <p:ph type="title"/>
          </p:nvPr>
        </p:nvSpPr>
        <p:spPr/>
        <p:txBody>
          <a:bodyPr/>
          <a:lstStyle/>
          <a:p>
            <a:r>
              <a:rPr lang="en-GB" dirty="0"/>
              <a:t>Officially supported 2.0—not quite, though</a:t>
            </a:r>
          </a:p>
        </p:txBody>
      </p:sp>
      <p:pic>
        <p:nvPicPr>
          <p:cNvPr id="5" name="Content Placeholder 4">
            <a:extLst>
              <a:ext uri="{FF2B5EF4-FFF2-40B4-BE49-F238E27FC236}">
                <a16:creationId xmlns:a16="http://schemas.microsoft.com/office/drawing/2014/main" id="{0675989D-8F78-4B96-BC63-4E431018E7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22888" y="664212"/>
            <a:ext cx="6393473" cy="3927790"/>
          </a:xfrm>
        </p:spPr>
      </p:pic>
    </p:spTree>
    <p:extLst>
      <p:ext uri="{BB962C8B-B14F-4D97-AF65-F5344CB8AC3E}">
        <p14:creationId xmlns:p14="http://schemas.microsoft.com/office/powerpoint/2010/main" val="103753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0980-1547-4CA5-8463-995BCDC86C81}"/>
              </a:ext>
            </a:extLst>
          </p:cNvPr>
          <p:cNvSpPr>
            <a:spLocks noGrp="1"/>
          </p:cNvSpPr>
          <p:nvPr>
            <p:ph type="title"/>
          </p:nvPr>
        </p:nvSpPr>
        <p:spPr/>
        <p:txBody>
          <a:bodyPr/>
          <a:lstStyle/>
          <a:p>
            <a:r>
              <a:rPr lang="en-GB" dirty="0"/>
              <a:t>Quick GDPR recap</a:t>
            </a:r>
          </a:p>
        </p:txBody>
      </p:sp>
      <p:sp>
        <p:nvSpPr>
          <p:cNvPr id="3" name="Content Placeholder 2">
            <a:extLst>
              <a:ext uri="{FF2B5EF4-FFF2-40B4-BE49-F238E27FC236}">
                <a16:creationId xmlns:a16="http://schemas.microsoft.com/office/drawing/2014/main" id="{F2E47670-41DE-444C-A7B7-B9A17E6506F0}"/>
              </a:ext>
            </a:extLst>
          </p:cNvPr>
          <p:cNvSpPr>
            <a:spLocks noGrp="1"/>
          </p:cNvSpPr>
          <p:nvPr>
            <p:ph idx="1"/>
          </p:nvPr>
        </p:nvSpPr>
        <p:spPr/>
        <p:txBody>
          <a:bodyPr/>
          <a:lstStyle/>
          <a:p>
            <a:pPr marL="285750" indent="-285750">
              <a:buFont typeface="Arial" panose="020B0604020202020204" pitchFamily="34" charset="0"/>
              <a:buChar char="•"/>
            </a:pPr>
            <a:r>
              <a:rPr lang="en-GB" dirty="0"/>
              <a:t>GDPR concerns itself with </a:t>
            </a:r>
            <a:r>
              <a:rPr lang="en-GB" i="1" dirty="0"/>
              <a:t>processing</a:t>
            </a:r>
            <a:r>
              <a:rPr lang="en-GB" dirty="0"/>
              <a:t> of </a:t>
            </a:r>
            <a:r>
              <a:rPr lang="en-GB" i="1" dirty="0"/>
              <a:t>personal data</a:t>
            </a:r>
            <a:r>
              <a:rPr lang="en-GB" dirty="0"/>
              <a:t> (explicitly broad terms)</a:t>
            </a:r>
          </a:p>
          <a:p>
            <a:pPr marL="285750" indent="-285750">
              <a:buFont typeface="Arial" panose="020B0604020202020204" pitchFamily="34" charset="0"/>
              <a:buChar char="•"/>
            </a:pPr>
            <a:r>
              <a:rPr lang="en-GB" dirty="0"/>
              <a:t>Legal basis (Art. 6(1) GDPR) needed to process personal data</a:t>
            </a:r>
          </a:p>
          <a:p>
            <a:pPr marL="476250" lvl="1" indent="-285750">
              <a:buFont typeface="Arial" panose="020B0604020202020204" pitchFamily="34" charset="0"/>
              <a:buChar char="•"/>
            </a:pPr>
            <a:r>
              <a:rPr lang="en-GB" dirty="0"/>
              <a:t>in practice, processing in apps is usually based on consent or legitimate interest</a:t>
            </a:r>
          </a:p>
          <a:p>
            <a:pPr marL="476250" lvl="1" indent="-285750">
              <a:buFont typeface="Arial" panose="020B0604020202020204" pitchFamily="34" charset="0"/>
              <a:buChar char="•"/>
            </a:pPr>
            <a:r>
              <a:rPr lang="en-GB" dirty="0"/>
              <a:t>but supervisory authorities </a:t>
            </a:r>
            <a:r>
              <a:rPr lang="en-GB" dirty="0">
                <a:hlinkClick r:id="rId2"/>
              </a:rPr>
              <a:t>say</a:t>
            </a:r>
            <a:r>
              <a:rPr lang="en-GB" dirty="0"/>
              <a:t> that consent is necessary for tracking in most cases</a:t>
            </a:r>
          </a:p>
          <a:p>
            <a:pPr marL="476250" lvl="1" indent="-285750">
              <a:buFont typeface="Arial" panose="020B0604020202020204" pitchFamily="34" charset="0"/>
              <a:buChar char="•"/>
            </a:pPr>
            <a:r>
              <a:rPr lang="en-GB" dirty="0"/>
              <a:t>Recital 32 mandates conditions for consent: “Consent should be given by a clear affirmative act [...]. Silence, pre-ticked boxes or inactivity should not therefore constitute consent. [...]”</a:t>
            </a:r>
          </a:p>
          <a:p>
            <a:pPr lvl="1" indent="0">
              <a:buNone/>
            </a:pPr>
            <a:endParaRPr lang="en-GB" dirty="0"/>
          </a:p>
          <a:p>
            <a:pPr marL="285750" indent="-285750">
              <a:buFont typeface="Arial" panose="020B0604020202020204" pitchFamily="34" charset="0"/>
              <a:buChar char="•"/>
            </a:pPr>
            <a:r>
              <a:rPr lang="en-GB" dirty="0">
                <a:hlinkClick r:id="rId3"/>
              </a:rPr>
              <a:t>Schrems II</a:t>
            </a:r>
            <a:r>
              <a:rPr lang="en-GB" dirty="0"/>
              <a:t> ruling by the ECJ (July 2020) makes it almost impossible to legally transfer data to the US</a:t>
            </a:r>
          </a:p>
          <a:p>
            <a:pPr marL="476250" lvl="1" indent="-285750">
              <a:buFont typeface="Arial" panose="020B0604020202020204" pitchFamily="34" charset="0"/>
              <a:buChar char="•"/>
            </a:pPr>
            <a:r>
              <a:rPr lang="en-GB" dirty="0"/>
              <a:t>thus: tracking with US providers most likely illegal, especially without consent</a:t>
            </a:r>
          </a:p>
        </p:txBody>
      </p:sp>
    </p:spTree>
    <p:extLst>
      <p:ext uri="{BB962C8B-B14F-4D97-AF65-F5344CB8AC3E}">
        <p14:creationId xmlns:p14="http://schemas.microsoft.com/office/powerpoint/2010/main" val="6118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Officially supported 3.0</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12753"/>
            <a:ext cx="6408701" cy="3311030"/>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https://developer.apple.com/macos/iphone-and-ipad-apps/</a:t>
            </a:r>
            <a:endParaRPr lang="en-GB" sz="800" dirty="0"/>
          </a:p>
        </p:txBody>
      </p:sp>
    </p:spTree>
    <p:extLst>
      <p:ext uri="{BB962C8B-B14F-4D97-AF65-F5344CB8AC3E}">
        <p14:creationId xmlns:p14="http://schemas.microsoft.com/office/powerpoint/2010/main" val="2590510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Officially supported 3.0</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1068" y="614362"/>
            <a:ext cx="6101864" cy="3948266"/>
          </a:xfrm>
        </p:spPr>
      </p:pic>
    </p:spTree>
    <p:extLst>
      <p:ext uri="{BB962C8B-B14F-4D97-AF65-F5344CB8AC3E}">
        <p14:creationId xmlns:p14="http://schemas.microsoft.com/office/powerpoint/2010/main" val="3942271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Officially supported 3.0</a:t>
            </a:r>
          </a:p>
        </p:txBody>
      </p:sp>
      <p:pic>
        <p:nvPicPr>
          <p:cNvPr id="7" name="Picture 6" descr="A picture containing text, black, screenshot&#10;&#10;Description automatically generated">
            <a:extLst>
              <a:ext uri="{FF2B5EF4-FFF2-40B4-BE49-F238E27FC236}">
                <a16:creationId xmlns:a16="http://schemas.microsoft.com/office/drawing/2014/main" id="{9691E3E9-D8F1-45A0-A335-06A7E7F6E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39" y="614362"/>
            <a:ext cx="2445149" cy="3991707"/>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DD63A0F-CEEA-4D90-A340-D661441B8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057" y="694942"/>
            <a:ext cx="4587752" cy="3683049"/>
          </a:xfrm>
          <a:prstGeom prst="rect">
            <a:avLst/>
          </a:prstGeom>
        </p:spPr>
      </p:pic>
    </p:spTree>
    <p:extLst>
      <p:ext uri="{BB962C8B-B14F-4D97-AF65-F5344CB8AC3E}">
        <p14:creationId xmlns:p14="http://schemas.microsoft.com/office/powerpoint/2010/main" val="93231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4929-BE80-4786-B0A9-A13D9F270ABC}"/>
              </a:ext>
            </a:extLst>
          </p:cNvPr>
          <p:cNvSpPr>
            <a:spLocks noGrp="1"/>
          </p:cNvSpPr>
          <p:nvPr>
            <p:ph type="title"/>
          </p:nvPr>
        </p:nvSpPr>
        <p:spPr/>
        <p:txBody>
          <a:bodyPr/>
          <a:lstStyle/>
          <a:p>
            <a:r>
              <a:rPr lang="en-GB" dirty="0"/>
              <a:t>Probably just the </a:t>
            </a:r>
            <a:r>
              <a:rPr lang="en-GB" dirty="0">
                <a:latin typeface="Courier"/>
              </a:rPr>
              <a:t>.</a:t>
            </a:r>
            <a:r>
              <a:rPr lang="en-GB" dirty="0" err="1">
                <a:latin typeface="Courier"/>
              </a:rPr>
              <a:t>ipa</a:t>
            </a:r>
            <a:r>
              <a:rPr lang="en-GB" dirty="0"/>
              <a: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39C2352-2289-4F5E-84E3-6E790A5080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4345" y="614362"/>
            <a:ext cx="6115309" cy="3910954"/>
          </a:xfrm>
        </p:spPr>
      </p:pic>
    </p:spTree>
    <p:extLst>
      <p:ext uri="{BB962C8B-B14F-4D97-AF65-F5344CB8AC3E}">
        <p14:creationId xmlns:p14="http://schemas.microsoft.com/office/powerpoint/2010/main" val="485836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4929-BE80-4786-B0A9-A13D9F270ABC}"/>
              </a:ext>
            </a:extLst>
          </p:cNvPr>
          <p:cNvSpPr>
            <a:spLocks noGrp="1"/>
          </p:cNvSpPr>
          <p:nvPr>
            <p:ph type="title"/>
          </p:nvPr>
        </p:nvSpPr>
        <p:spPr/>
        <p:txBody>
          <a:bodyPr/>
          <a:lstStyle/>
          <a:p>
            <a:r>
              <a:rPr lang="en-GB" dirty="0"/>
              <a:t>Not all of them, though</a:t>
            </a:r>
          </a:p>
        </p:txBody>
      </p:sp>
      <p:pic>
        <p:nvPicPr>
          <p:cNvPr id="5" name="Content Placeholder 4">
            <a:extLst>
              <a:ext uri="{FF2B5EF4-FFF2-40B4-BE49-F238E27FC236}">
                <a16:creationId xmlns:a16="http://schemas.microsoft.com/office/drawing/2014/main" id="{339C2352-2289-4F5E-84E3-6E790A50802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49899" y="614362"/>
            <a:ext cx="6044201" cy="3910954"/>
          </a:xfrm>
        </p:spPr>
      </p:pic>
    </p:spTree>
    <p:extLst>
      <p:ext uri="{BB962C8B-B14F-4D97-AF65-F5344CB8AC3E}">
        <p14:creationId xmlns:p14="http://schemas.microsoft.com/office/powerpoint/2010/main" val="3569224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How does the App Store do it?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24911"/>
            <a:ext cx="6408701" cy="328671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Tree>
    <p:extLst>
      <p:ext uri="{BB962C8B-B14F-4D97-AF65-F5344CB8AC3E}">
        <p14:creationId xmlns:p14="http://schemas.microsoft.com/office/powerpoint/2010/main" val="360851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How does the App Store do it?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24911"/>
            <a:ext cx="6408701" cy="328671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Tree>
    <p:extLst>
      <p:ext uri="{BB962C8B-B14F-4D97-AF65-F5344CB8AC3E}">
        <p14:creationId xmlns:p14="http://schemas.microsoft.com/office/powerpoint/2010/main" val="3289431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How does the App Store do it?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24911"/>
            <a:ext cx="6408700" cy="328671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Tree>
    <p:extLst>
      <p:ext uri="{BB962C8B-B14F-4D97-AF65-F5344CB8AC3E}">
        <p14:creationId xmlns:p14="http://schemas.microsoft.com/office/powerpoint/2010/main" val="508808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6C8F3-0A5E-439F-ACF1-63457AD15D40}"/>
              </a:ext>
            </a:extLst>
          </p:cNvPr>
          <p:cNvSpPr>
            <a:spLocks noGrp="1"/>
          </p:cNvSpPr>
          <p:nvPr>
            <p:ph type="title"/>
          </p:nvPr>
        </p:nvSpPr>
        <p:spPr/>
        <p:txBody>
          <a:bodyPr/>
          <a:lstStyle/>
          <a:p>
            <a:r>
              <a:rPr lang="en-GB" dirty="0"/>
              <a:t>What do we actually need for the request?</a:t>
            </a:r>
          </a:p>
        </p:txBody>
      </p:sp>
      <p:sp>
        <p:nvSpPr>
          <p:cNvPr id="4" name="Content Placeholder 2">
            <a:extLst>
              <a:ext uri="{FF2B5EF4-FFF2-40B4-BE49-F238E27FC236}">
                <a16:creationId xmlns:a16="http://schemas.microsoft.com/office/drawing/2014/main" id="{3634E37B-3266-483D-A16D-7E788561E7C5}"/>
              </a:ext>
            </a:extLst>
          </p:cNvPr>
          <p:cNvSpPr>
            <a:spLocks noGrp="1"/>
          </p:cNvSpPr>
          <p:nvPr>
            <p:ph idx="1"/>
          </p:nvPr>
        </p:nvSpPr>
        <p:spPr>
          <a:xfrm>
            <a:off x="431800" y="856153"/>
            <a:ext cx="8375650" cy="3455987"/>
          </a:xfrm>
        </p:spPr>
        <p:txBody>
          <a:bodyPr/>
          <a:lstStyle/>
          <a:p>
            <a:pPr lvl="0" indent="0">
              <a:buNone/>
            </a:pPr>
            <a:r>
              <a:rPr lang="en-GB" sz="1100" b="1" dirty="0">
                <a:solidFill>
                  <a:srgbClr val="204A87"/>
                </a:solidFill>
                <a:latin typeface="Courier"/>
              </a:rPr>
              <a:t>&lt;</a:t>
            </a:r>
            <a:r>
              <a:rPr lang="en-GB" sz="1100" b="1" dirty="0" err="1">
                <a:solidFill>
                  <a:srgbClr val="204A87"/>
                </a:solidFill>
                <a:latin typeface="Courier"/>
              </a:rPr>
              <a:t>plist</a:t>
            </a:r>
            <a:r>
              <a:rPr lang="en-GB" sz="1100" dirty="0">
                <a:solidFill>
                  <a:srgbClr val="8F5902"/>
                </a:solidFill>
                <a:latin typeface="Courier"/>
              </a:rPr>
              <a:t> version=</a:t>
            </a:r>
            <a:r>
              <a:rPr lang="en-GB" sz="1100" dirty="0">
                <a:solidFill>
                  <a:srgbClr val="4E9A06"/>
                </a:solidFill>
                <a:latin typeface="Courier"/>
              </a:rPr>
              <a:t>"1.0"</a:t>
            </a:r>
            <a:r>
              <a:rPr lang="en-GB" sz="1100" b="1" dirty="0">
                <a:solidFill>
                  <a:srgbClr val="204A87"/>
                </a:solidFill>
                <a:latin typeface="Courier"/>
              </a:rPr>
              <a:t>&gt;</a:t>
            </a:r>
            <a:br>
              <a:rPr lang="en-GB" sz="1100" dirty="0"/>
            </a:br>
            <a:r>
              <a:rPr lang="en-GB" sz="1100" dirty="0">
                <a:latin typeface="Courier"/>
              </a:rPr>
              <a:t>  </a:t>
            </a:r>
            <a:r>
              <a:rPr lang="en-GB" sz="1100" b="1" dirty="0">
                <a:solidFill>
                  <a:srgbClr val="204A87"/>
                </a:solidFill>
                <a:latin typeface="Courier"/>
              </a:rPr>
              <a:t>&lt;</a:t>
            </a:r>
            <a:r>
              <a:rPr lang="en-GB" sz="1100" b="1" dirty="0" err="1">
                <a:solidFill>
                  <a:srgbClr val="204A87"/>
                </a:solidFill>
                <a:latin typeface="Courier"/>
              </a:rPr>
              <a:t>dict</a:t>
            </a:r>
            <a:r>
              <a:rPr lang="en-GB" sz="1100" b="1" dirty="0">
                <a:solidFill>
                  <a:srgbClr val="204A87"/>
                </a:solidFill>
                <a:latin typeface="Courier"/>
              </a:rPr>
              <a:t>&gt;</a:t>
            </a:r>
            <a:br>
              <a:rPr lang="en-GB" sz="1100" dirty="0"/>
            </a:br>
            <a:r>
              <a:rPr lang="en-GB" sz="1100" dirty="0">
                <a:latin typeface="Courier"/>
              </a:rPr>
              <a:t>    </a:t>
            </a:r>
            <a:r>
              <a:rPr lang="en-GB" sz="1100" i="1" dirty="0">
                <a:solidFill>
                  <a:srgbClr val="8F5902"/>
                </a:solidFill>
                <a:latin typeface="Courier"/>
              </a:rPr>
              <a:t>&lt;!-- [Not all parameters listed, some reordered.] --&gt;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appExtVrsId</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841303723</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salableAdamId</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1508899687</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hardwareFamily</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iPhone</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hardwareModel</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iPhone10,4</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osVersion</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14.5.1</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kbsync</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AAQAAAW8CxePWRaSu+o3VTySqhjZFmPdV71WB8sWlljCvJGWo0+L9Vu0UcilTnhKb77yTtDFtgtZWog+cLgRrFg</a:t>
            </a:r>
          </a:p>
          <a:p>
            <a:pPr lvl="0" indent="0">
              <a:buNone/>
            </a:pPr>
            <a:r>
              <a:rPr lang="en-GB" sz="1100" dirty="0">
                <a:latin typeface="Courier"/>
              </a:rPr>
              <a:t>      5dyPoHbgK5LsSIRKTJ6fddbnPnklYXj/3F4CXwLI9xZwecRfiREfpu89yXK7T04q3L6fOLux6uPdNUmo+YaLvYPeZXfU1</a:t>
            </a:r>
          </a:p>
          <a:p>
            <a:pPr lvl="0" indent="0">
              <a:buNone/>
            </a:pPr>
            <a:r>
              <a:rPr lang="en-GB" sz="1100" dirty="0">
                <a:latin typeface="Courier"/>
              </a:rPr>
              <a:t>      Oh1HgDODF3lZH91duBHw2dV1AI0EztNJGm00ldTT5d8RwgVuWLcohiEksnguxd0tACECxYIpDtPL8PaY9ex4bNbj1y2xG</a:t>
            </a:r>
          </a:p>
          <a:p>
            <a:pPr lvl="0" indent="0">
              <a:buNone/>
            </a:pPr>
            <a:r>
              <a:rPr lang="en-GB" sz="1100" dirty="0">
                <a:latin typeface="Courier"/>
              </a:rPr>
              <a:t>      jBYUs0kR7wMHmCZZQeaeXCNs2qX+ZNNpBq+m4J1drkgQ+1WDtkKkVE4J5iw3j9bpiSwQfpc2KYm2B8Jhd0R/</a:t>
            </a:r>
            <a:r>
              <a:rPr lang="en-GB" sz="1100" dirty="0" err="1">
                <a:latin typeface="Courier"/>
              </a:rPr>
              <a:t>hZYRTDsV</a:t>
            </a:r>
            <a:r>
              <a:rPr lang="en-GB" sz="1100" dirty="0">
                <a:latin typeface="Courier"/>
              </a:rPr>
              <a:t>+</a:t>
            </a:r>
          </a:p>
          <a:p>
            <a:pPr lvl="0" indent="0">
              <a:buNone/>
            </a:pPr>
            <a:r>
              <a:rPr lang="en-GB" sz="1100" dirty="0">
                <a:latin typeface="Courier"/>
              </a:rPr>
              <a:t>      Vw0tG4QPcE9/</a:t>
            </a:r>
            <a:r>
              <a:rPr lang="en-GB" sz="1100" dirty="0" err="1">
                <a:latin typeface="Courier"/>
              </a:rPr>
              <a:t>zNq</a:t>
            </a:r>
            <a:r>
              <a:rPr lang="en-GB" sz="1100" dirty="0">
                <a:latin typeface="Courier"/>
              </a:rPr>
              <a:t>/KgRXp+yEBe6FL6WkKprg72ttDulrB/idwKy1Z6XUcLi1jdrHZV</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a:t>
            </a:r>
            <a:r>
              <a:rPr lang="en-GB" sz="1100" b="1" dirty="0" err="1">
                <a:solidFill>
                  <a:srgbClr val="204A87"/>
                </a:solidFill>
                <a:latin typeface="Courier"/>
              </a:rPr>
              <a:t>dict</a:t>
            </a:r>
            <a:r>
              <a:rPr lang="en-GB" sz="1100" b="1" dirty="0">
                <a:solidFill>
                  <a:srgbClr val="204A87"/>
                </a:solidFill>
                <a:latin typeface="Courier"/>
              </a:rPr>
              <a:t>&gt;</a:t>
            </a:r>
            <a:br>
              <a:rPr lang="en-GB" sz="1100" dirty="0"/>
            </a:br>
            <a:r>
              <a:rPr lang="en-GB" sz="1100" b="1" dirty="0">
                <a:solidFill>
                  <a:srgbClr val="204A87"/>
                </a:solidFill>
                <a:latin typeface="Courier"/>
              </a:rPr>
              <a:t>&lt;/</a:t>
            </a:r>
            <a:r>
              <a:rPr lang="en-GB" sz="1100" b="1" dirty="0" err="1">
                <a:solidFill>
                  <a:srgbClr val="204A87"/>
                </a:solidFill>
                <a:latin typeface="Courier"/>
              </a:rPr>
              <a:t>plist</a:t>
            </a:r>
            <a:r>
              <a:rPr lang="en-GB" sz="1100" b="1" dirty="0">
                <a:solidFill>
                  <a:srgbClr val="204A87"/>
                </a:solidFill>
                <a:latin typeface="Courier"/>
              </a:rPr>
              <a:t>&gt;</a:t>
            </a:r>
          </a:p>
        </p:txBody>
      </p:sp>
      <p:sp>
        <p:nvSpPr>
          <p:cNvPr id="5" name="Rectangle 4">
            <a:extLst>
              <a:ext uri="{FF2B5EF4-FFF2-40B4-BE49-F238E27FC236}">
                <a16:creationId xmlns:a16="http://schemas.microsoft.com/office/drawing/2014/main" id="{1006614E-7972-456E-900B-FD0EB855EFCC}"/>
              </a:ext>
            </a:extLst>
          </p:cNvPr>
          <p:cNvSpPr/>
          <p:nvPr/>
        </p:nvSpPr>
        <p:spPr bwMode="auto">
          <a:xfrm>
            <a:off x="694944" y="3028950"/>
            <a:ext cx="8132533" cy="1077058"/>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6706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err="1">
                <a:latin typeface="Courier"/>
              </a:rPr>
              <a:t>kbsync</a:t>
            </a:r>
            <a:r>
              <a:rPr lang="en-GB" dirty="0"/>
              <a:t>, you say?</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12753"/>
            <a:ext cx="6408701" cy="3311030"/>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https://bbs.pediy.com/thread-156752.htm</a:t>
            </a:r>
            <a:endParaRPr lang="en-GB" sz="800" dirty="0"/>
          </a:p>
        </p:txBody>
      </p:sp>
    </p:spTree>
    <p:extLst>
      <p:ext uri="{BB962C8B-B14F-4D97-AF65-F5344CB8AC3E}">
        <p14:creationId xmlns:p14="http://schemas.microsoft.com/office/powerpoint/2010/main" val="1695360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a:t>Method</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37254" b="23680"/>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err="1"/>
              <a:t>Jeswin</a:t>
            </a:r>
            <a:r>
              <a:rPr lang="en-GB" sz="900" dirty="0"/>
              <a:t> Thomas </a:t>
            </a:r>
            <a:r>
              <a:rPr lang="de-DE" sz="900" dirty="0"/>
              <a:t>(Unsplash license)</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err="1">
                <a:latin typeface="Courier"/>
              </a:rPr>
              <a:t>kbsync</a:t>
            </a:r>
            <a:r>
              <a:rPr lang="en-GB" dirty="0"/>
              <a:t>, you say?</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12753"/>
            <a:ext cx="6408700" cy="3311030"/>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https://habr.com/ru/post/149207/</a:t>
            </a:r>
            <a:endParaRPr lang="en-GB" sz="800" dirty="0"/>
          </a:p>
        </p:txBody>
      </p:sp>
    </p:spTree>
    <p:extLst>
      <p:ext uri="{BB962C8B-B14F-4D97-AF65-F5344CB8AC3E}">
        <p14:creationId xmlns:p14="http://schemas.microsoft.com/office/powerpoint/2010/main" val="1991850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err="1">
                <a:latin typeface="Courier"/>
              </a:rPr>
              <a:t>kbsync</a:t>
            </a:r>
            <a:r>
              <a:rPr lang="en-GB" dirty="0"/>
              <a:t>, you say?</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77111" y="912753"/>
            <a:ext cx="6389775" cy="3311030"/>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https://www.zhihu.com/column/p/29278195</a:t>
            </a:r>
            <a:endParaRPr lang="en-GB" sz="800" dirty="0"/>
          </a:p>
        </p:txBody>
      </p:sp>
    </p:spTree>
    <p:extLst>
      <p:ext uri="{BB962C8B-B14F-4D97-AF65-F5344CB8AC3E}">
        <p14:creationId xmlns:p14="http://schemas.microsoft.com/office/powerpoint/2010/main" val="3664734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So close and yet so far…</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77111" y="917642"/>
            <a:ext cx="6389775" cy="3301252"/>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http://www.ymsky.net/views/64756.shtml</a:t>
            </a:r>
            <a:endParaRPr lang="en-GB" sz="800" dirty="0"/>
          </a:p>
        </p:txBody>
      </p:sp>
    </p:spTree>
    <p:extLst>
      <p:ext uri="{BB962C8B-B14F-4D97-AF65-F5344CB8AC3E}">
        <p14:creationId xmlns:p14="http://schemas.microsoft.com/office/powerpoint/2010/main" val="2590349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Some one else must have figured this out, right?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367649" y="912753"/>
            <a:ext cx="6408700" cy="3311029"/>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https://imazing.com/ios-app-management</a:t>
            </a:r>
            <a:endParaRPr lang="en-GB" sz="800" dirty="0"/>
          </a:p>
        </p:txBody>
      </p:sp>
    </p:spTree>
    <p:extLst>
      <p:ext uri="{BB962C8B-B14F-4D97-AF65-F5344CB8AC3E}">
        <p14:creationId xmlns:p14="http://schemas.microsoft.com/office/powerpoint/2010/main" val="1870594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A9C0A-6E7D-4535-BC16-7C8337036E6E}"/>
              </a:ext>
            </a:extLst>
          </p:cNvPr>
          <p:cNvSpPr>
            <a:spLocks noGrp="1"/>
          </p:cNvSpPr>
          <p:nvPr>
            <p:ph type="title"/>
          </p:nvPr>
        </p:nvSpPr>
        <p:spPr/>
        <p:txBody>
          <a:bodyPr/>
          <a:lstStyle/>
          <a:p>
            <a:r>
              <a:rPr lang="en-GB" dirty="0"/>
              <a:t>Not so </a:t>
            </a:r>
            <a:r>
              <a:rPr lang="en-GB" dirty="0" err="1"/>
              <a:t>iMazing</a:t>
            </a:r>
            <a:r>
              <a:rPr lang="en-GB" dirty="0"/>
              <a:t>, after all</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9FD1BC4-986A-4D15-A7D5-EF050F5DF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126" y="900113"/>
            <a:ext cx="6240997" cy="3455987"/>
          </a:xfrm>
        </p:spPr>
      </p:pic>
    </p:spTree>
    <p:extLst>
      <p:ext uri="{BB962C8B-B14F-4D97-AF65-F5344CB8AC3E}">
        <p14:creationId xmlns:p14="http://schemas.microsoft.com/office/powerpoint/2010/main" val="1286083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3uTools saves the day</a:t>
            </a:r>
          </a:p>
        </p:txBody>
      </p:sp>
      <p:pic>
        <p:nvPicPr>
          <p:cNvPr id="5" name="Content Placeholder 4" descr="Graphical user interface, application&#10;&#10;Description automatically generated">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5360" y="900113"/>
            <a:ext cx="4788530" cy="3455987"/>
          </a:xfrm>
        </p:spPr>
      </p:pic>
    </p:spTree>
    <p:extLst>
      <p:ext uri="{BB962C8B-B14F-4D97-AF65-F5344CB8AC3E}">
        <p14:creationId xmlns:p14="http://schemas.microsoft.com/office/powerpoint/2010/main" val="2784522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3uTools saves the day</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25360" y="906630"/>
            <a:ext cx="4788530" cy="3442953"/>
          </a:xfrm>
        </p:spPr>
      </p:pic>
    </p:spTree>
    <p:extLst>
      <p:ext uri="{BB962C8B-B14F-4D97-AF65-F5344CB8AC3E}">
        <p14:creationId xmlns:p14="http://schemas.microsoft.com/office/powerpoint/2010/main" val="409202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3uTools saves the day</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32002" y="906630"/>
            <a:ext cx="4775246" cy="3442953"/>
          </a:xfrm>
        </p:spPr>
      </p:pic>
    </p:spTree>
    <p:extLst>
      <p:ext uri="{BB962C8B-B14F-4D97-AF65-F5344CB8AC3E}">
        <p14:creationId xmlns:p14="http://schemas.microsoft.com/office/powerpoint/2010/main" val="2494974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A final road block</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31076" y="906630"/>
            <a:ext cx="4777097" cy="3442953"/>
          </a:xfrm>
        </p:spPr>
      </p:pic>
    </p:spTree>
    <p:extLst>
      <p:ext uri="{BB962C8B-B14F-4D97-AF65-F5344CB8AC3E}">
        <p14:creationId xmlns:p14="http://schemas.microsoft.com/office/powerpoint/2010/main" val="2897046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Or just a minor hurdle?</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55195" y="768150"/>
            <a:ext cx="7033609" cy="3607199"/>
          </a:xfrm>
        </p:spPr>
      </p:pic>
      <p:sp>
        <p:nvSpPr>
          <p:cNvPr id="4" name="Rectangle 3">
            <a:extLst>
              <a:ext uri="{FF2B5EF4-FFF2-40B4-BE49-F238E27FC236}">
                <a16:creationId xmlns:a16="http://schemas.microsoft.com/office/drawing/2014/main" id="{D94F45E5-2CF4-42FF-BB8B-8CA47F77C0DE}"/>
              </a:ext>
            </a:extLst>
          </p:cNvPr>
          <p:cNvSpPr/>
          <p:nvPr/>
        </p:nvSpPr>
        <p:spPr bwMode="auto">
          <a:xfrm>
            <a:off x="1081806" y="1340827"/>
            <a:ext cx="1221779" cy="180242"/>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9DA1213E-4CF8-4822-ADF3-C44F4E63DE0B}"/>
              </a:ext>
            </a:extLst>
          </p:cNvPr>
          <p:cNvSpPr/>
          <p:nvPr/>
        </p:nvSpPr>
        <p:spPr bwMode="auto">
          <a:xfrm>
            <a:off x="1073013" y="1762857"/>
            <a:ext cx="2153764" cy="18024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A9FD6158-8020-4101-8C30-ACE26E11AEAE}"/>
              </a:ext>
            </a:extLst>
          </p:cNvPr>
          <p:cNvSpPr/>
          <p:nvPr/>
        </p:nvSpPr>
        <p:spPr bwMode="auto">
          <a:xfrm>
            <a:off x="1073013" y="2176095"/>
            <a:ext cx="2065841" cy="15386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25392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1449-B2D8-46C0-958C-6439981F79D6}"/>
              </a:ext>
            </a:extLst>
          </p:cNvPr>
          <p:cNvSpPr>
            <a:spLocks noGrp="1"/>
          </p:cNvSpPr>
          <p:nvPr>
            <p:ph type="title"/>
          </p:nvPr>
        </p:nvSpPr>
        <p:spPr/>
        <p:txBody>
          <a:bodyPr/>
          <a:lstStyle/>
          <a:p>
            <a:r>
              <a:rPr lang="en-GB" dirty="0"/>
              <a:t>Is emulation an option?</a:t>
            </a:r>
          </a:p>
        </p:txBody>
      </p:sp>
      <p:pic>
        <p:nvPicPr>
          <p:cNvPr id="5" name="Content Placeholder 4" descr="A close-up of a smart phone&#10;&#10;Description automatically generated with medium confidence">
            <a:extLst>
              <a:ext uri="{FF2B5EF4-FFF2-40B4-BE49-F238E27FC236}">
                <a16:creationId xmlns:a16="http://schemas.microsoft.com/office/drawing/2014/main" id="{F8839A34-F1A7-4B30-9381-31052E90C8A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01255" y="614362"/>
            <a:ext cx="2141489" cy="4047650"/>
          </a:xfrm>
        </p:spPr>
      </p:pic>
    </p:spTree>
    <p:extLst>
      <p:ext uri="{BB962C8B-B14F-4D97-AF65-F5344CB8AC3E}">
        <p14:creationId xmlns:p14="http://schemas.microsoft.com/office/powerpoint/2010/main" val="1990671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Doesn’t that request look familiar?</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55196" y="768150"/>
            <a:ext cx="7033607" cy="3607199"/>
          </a:xfrm>
        </p:spPr>
      </p:pic>
    </p:spTree>
    <p:extLst>
      <p:ext uri="{BB962C8B-B14F-4D97-AF65-F5344CB8AC3E}">
        <p14:creationId xmlns:p14="http://schemas.microsoft.com/office/powerpoint/2010/main" val="2468050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We’ve identified our hurdle</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55196" y="768150"/>
            <a:ext cx="7033607" cy="3607198"/>
          </a:xfrm>
        </p:spPr>
      </p:pic>
    </p:spTree>
    <p:extLst>
      <p:ext uri="{BB962C8B-B14F-4D97-AF65-F5344CB8AC3E}">
        <p14:creationId xmlns:p14="http://schemas.microsoft.com/office/powerpoint/2010/main" val="2629820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629-C8C6-4978-847F-FFA05997FE37}"/>
              </a:ext>
            </a:extLst>
          </p:cNvPr>
          <p:cNvSpPr>
            <a:spLocks noGrp="1"/>
          </p:cNvSpPr>
          <p:nvPr>
            <p:ph type="title"/>
          </p:nvPr>
        </p:nvSpPr>
        <p:spPr/>
        <p:txBody>
          <a:bodyPr/>
          <a:lstStyle/>
          <a:p>
            <a:r>
              <a:rPr lang="en-GB" dirty="0"/>
              <a:t>The only logical solution</a:t>
            </a:r>
          </a:p>
        </p:txBody>
      </p:sp>
      <p:sp>
        <p:nvSpPr>
          <p:cNvPr id="3" name="Content Placeholder 2">
            <a:extLst>
              <a:ext uri="{FF2B5EF4-FFF2-40B4-BE49-F238E27FC236}">
                <a16:creationId xmlns:a16="http://schemas.microsoft.com/office/drawing/2014/main" id="{F2E3CE85-317E-4EB0-8ACD-43450F080487}"/>
              </a:ext>
            </a:extLst>
          </p:cNvPr>
          <p:cNvSpPr>
            <a:spLocks noGrp="1"/>
          </p:cNvSpPr>
          <p:nvPr>
            <p:ph idx="1"/>
          </p:nvPr>
        </p:nvSpPr>
        <p:spPr/>
        <p:txBody>
          <a:bodyPr/>
          <a:lstStyle/>
          <a:p>
            <a:r>
              <a:rPr lang="en-GB" sz="1200" b="1" dirty="0">
                <a:solidFill>
                  <a:srgbClr val="204A87"/>
                </a:solidFill>
                <a:latin typeface="Courier"/>
              </a:rPr>
              <a:t>def</a:t>
            </a:r>
            <a:r>
              <a:rPr lang="en-GB" sz="1200" dirty="0">
                <a:latin typeface="Courier"/>
              </a:rPr>
              <a:t> response(</a:t>
            </a:r>
            <a:r>
              <a:rPr lang="en-GB" sz="1200" dirty="0">
                <a:solidFill>
                  <a:srgbClr val="000000"/>
                </a:solidFill>
                <a:latin typeface="Courier"/>
              </a:rPr>
              <a:t>self</a:t>
            </a:r>
            <a:r>
              <a:rPr lang="en-GB" sz="1200" dirty="0">
                <a:latin typeface="Courier"/>
              </a:rPr>
              <a:t>, flow: </a:t>
            </a:r>
            <a:r>
              <a:rPr lang="en-GB" sz="1200" dirty="0" err="1">
                <a:latin typeface="Courier"/>
              </a:rPr>
              <a:t>http.HTTPFlow</a:t>
            </a:r>
            <a:r>
              <a:rPr lang="en-GB" sz="1200" dirty="0">
                <a:latin typeface="Courier"/>
              </a:rPr>
              <a:t>):</a:t>
            </a:r>
            <a:br>
              <a:rPr lang="en-GB" sz="1200" dirty="0"/>
            </a:br>
            <a:r>
              <a:rPr lang="en-GB" sz="1200" dirty="0">
                <a:latin typeface="Courier"/>
              </a:rPr>
              <a:t>    </a:t>
            </a:r>
            <a:r>
              <a:rPr lang="en-GB" sz="1200" b="1" dirty="0">
                <a:solidFill>
                  <a:srgbClr val="204A87"/>
                </a:solidFill>
                <a:latin typeface="Courier"/>
              </a:rPr>
              <a:t>if</a:t>
            </a:r>
            <a:r>
              <a:rPr lang="en-GB" sz="1200" dirty="0">
                <a:latin typeface="Courier"/>
              </a:rPr>
              <a:t>(</a:t>
            </a:r>
            <a:r>
              <a:rPr lang="en-GB" sz="1200" dirty="0" err="1">
                <a:latin typeface="Courier"/>
              </a:rPr>
              <a:t>flow.request.pretty_url</a:t>
            </a:r>
            <a:r>
              <a:rPr lang="en-GB" sz="1200" dirty="0">
                <a:latin typeface="Courier"/>
              </a:rPr>
              <a:t> </a:t>
            </a:r>
            <a:r>
              <a:rPr lang="en-GB" sz="1200" b="1" dirty="0">
                <a:solidFill>
                  <a:srgbClr val="CE5C00"/>
                </a:solidFill>
                <a:latin typeface="Courier"/>
              </a:rPr>
              <a:t>==</a:t>
            </a:r>
            <a:r>
              <a:rPr lang="en-GB" sz="1200" dirty="0">
                <a:latin typeface="Courier"/>
              </a:rPr>
              <a:t> </a:t>
            </a:r>
            <a:r>
              <a:rPr lang="en-GB" sz="1200" dirty="0">
                <a:solidFill>
                  <a:srgbClr val="4E9A06"/>
                </a:solidFill>
                <a:latin typeface="Courier"/>
              </a:rPr>
              <a:t>"http://app.pcres.3u.com/</a:t>
            </a:r>
            <a:r>
              <a:rPr lang="en-GB" sz="1200" dirty="0" err="1">
                <a:solidFill>
                  <a:srgbClr val="4E9A06"/>
                </a:solidFill>
                <a:latin typeface="Courier"/>
              </a:rPr>
              <a:t>app_list.action</a:t>
            </a:r>
            <a:r>
              <a:rPr lang="en-GB" sz="1200" dirty="0">
                <a:solidFill>
                  <a:srgbClr val="4E9A06"/>
                </a:solidFill>
                <a:latin typeface="Courier"/>
              </a:rPr>
              <a:t>"</a:t>
            </a:r>
            <a:r>
              <a:rPr lang="en-GB" sz="1200" dirty="0">
                <a:latin typeface="Courier"/>
              </a:rPr>
              <a:t>):</a:t>
            </a:r>
            <a:br>
              <a:rPr lang="en-GB" sz="1200" dirty="0"/>
            </a:br>
            <a:r>
              <a:rPr lang="en-GB" sz="1200" dirty="0">
                <a:latin typeface="Courier"/>
              </a:rPr>
              <a:t>        </a:t>
            </a:r>
            <a:r>
              <a:rPr lang="en-GB" sz="1200" dirty="0" err="1">
                <a:latin typeface="Courier"/>
              </a:rPr>
              <a:t>i</a:t>
            </a:r>
            <a:r>
              <a:rPr lang="en-GB" sz="1200" dirty="0">
                <a:latin typeface="Courier"/>
              </a:rPr>
              <a:t> </a:t>
            </a:r>
            <a:r>
              <a:rPr lang="en-GB" sz="1200" b="1" dirty="0">
                <a:solidFill>
                  <a:srgbClr val="CE5C00"/>
                </a:solidFill>
                <a:latin typeface="Courier"/>
              </a:rPr>
              <a:t>=</a:t>
            </a:r>
            <a:r>
              <a:rPr lang="en-GB" sz="1200" dirty="0">
                <a:latin typeface="Courier"/>
              </a:rPr>
              <a:t> int(</a:t>
            </a:r>
            <a:r>
              <a:rPr lang="en-GB" sz="1200" dirty="0" err="1">
                <a:latin typeface="Courier"/>
              </a:rPr>
              <a:t>flow.request.urlencoded_form.get</a:t>
            </a:r>
            <a:r>
              <a:rPr lang="en-GB" sz="1200" dirty="0">
                <a:latin typeface="Courier"/>
              </a:rPr>
              <a:t>(</a:t>
            </a:r>
            <a:r>
              <a:rPr lang="en-GB" sz="1200" dirty="0">
                <a:solidFill>
                  <a:srgbClr val="4E9A06"/>
                </a:solidFill>
                <a:latin typeface="Courier"/>
              </a:rPr>
              <a:t>"page"</a:t>
            </a:r>
            <a:r>
              <a:rPr lang="en-GB" sz="1200" dirty="0">
                <a:latin typeface="Courier"/>
              </a:rPr>
              <a:t>)) </a:t>
            </a:r>
            <a:r>
              <a:rPr lang="en-GB" sz="1200" b="1" dirty="0">
                <a:solidFill>
                  <a:srgbClr val="CE5C00"/>
                </a:solidFill>
                <a:latin typeface="Courier"/>
              </a:rPr>
              <a:t>-</a:t>
            </a:r>
            <a:r>
              <a:rPr lang="en-GB" sz="1200" dirty="0">
                <a:latin typeface="Courier"/>
              </a:rPr>
              <a:t> </a:t>
            </a:r>
            <a:r>
              <a:rPr lang="en-GB" sz="1200" dirty="0">
                <a:solidFill>
                  <a:srgbClr val="0000CF"/>
                </a:solidFill>
                <a:latin typeface="Courier"/>
              </a:rPr>
              <a:t>1</a:t>
            </a:r>
            <a:br>
              <a:rPr lang="en-GB" sz="1200" dirty="0"/>
            </a:br>
            <a:r>
              <a:rPr lang="en-GB" sz="1200" dirty="0">
                <a:latin typeface="Courier"/>
              </a:rPr>
              <a:t>        apps </a:t>
            </a:r>
            <a:r>
              <a:rPr lang="en-GB" sz="1200" b="1" dirty="0">
                <a:solidFill>
                  <a:srgbClr val="CE5C00"/>
                </a:solidFill>
                <a:latin typeface="Courier"/>
              </a:rPr>
              <a:t>=</a:t>
            </a:r>
            <a:r>
              <a:rPr lang="en-GB" sz="1200" dirty="0">
                <a:latin typeface="Courier"/>
              </a:rPr>
              <a:t> </a:t>
            </a:r>
            <a:r>
              <a:rPr lang="en-GB" sz="1200" dirty="0" err="1">
                <a:solidFill>
                  <a:srgbClr val="000000"/>
                </a:solidFill>
                <a:latin typeface="Courier"/>
              </a:rPr>
              <a:t>self</a:t>
            </a:r>
            <a:r>
              <a:rPr lang="en-GB" sz="1200" dirty="0" err="1">
                <a:latin typeface="Courier"/>
              </a:rPr>
              <a:t>.apps</a:t>
            </a:r>
            <a:r>
              <a:rPr lang="en-GB" sz="1200" dirty="0">
                <a:latin typeface="Courier"/>
              </a:rPr>
              <a:t>[</a:t>
            </a:r>
            <a:r>
              <a:rPr lang="en-GB" sz="1200" dirty="0">
                <a:solidFill>
                  <a:srgbClr val="0000CF"/>
                </a:solidFill>
                <a:latin typeface="Courier"/>
              </a:rPr>
              <a:t>0</a:t>
            </a:r>
            <a:r>
              <a:rPr lang="en-GB" sz="1200" b="1" dirty="0">
                <a:solidFill>
                  <a:srgbClr val="CE5C00"/>
                </a:solidFill>
                <a:latin typeface="Courier"/>
              </a:rPr>
              <a:t>+</a:t>
            </a:r>
            <a:r>
              <a:rPr lang="en-GB" sz="1200" dirty="0">
                <a:latin typeface="Courier"/>
              </a:rPr>
              <a:t>i</a:t>
            </a:r>
            <a:r>
              <a:rPr lang="en-GB" sz="1200" b="1" dirty="0">
                <a:solidFill>
                  <a:srgbClr val="CE5C00"/>
                </a:solidFill>
                <a:latin typeface="Courier"/>
              </a:rPr>
              <a:t>*</a:t>
            </a:r>
            <a:r>
              <a:rPr lang="en-GB" sz="1200" dirty="0">
                <a:solidFill>
                  <a:srgbClr val="0000CF"/>
                </a:solidFill>
                <a:latin typeface="Courier"/>
              </a:rPr>
              <a:t>20</a:t>
            </a:r>
            <a:r>
              <a:rPr lang="en-GB" sz="1200" dirty="0">
                <a:latin typeface="Courier"/>
              </a:rPr>
              <a:t>:</a:t>
            </a:r>
            <a:r>
              <a:rPr lang="en-GB" sz="1200" dirty="0">
                <a:solidFill>
                  <a:srgbClr val="0000CF"/>
                </a:solidFill>
                <a:latin typeface="Courier"/>
              </a:rPr>
              <a:t>20</a:t>
            </a:r>
            <a:r>
              <a:rPr lang="en-GB" sz="1200" b="1" dirty="0">
                <a:solidFill>
                  <a:srgbClr val="CE5C00"/>
                </a:solidFill>
                <a:latin typeface="Courier"/>
              </a:rPr>
              <a:t>+</a:t>
            </a:r>
            <a:r>
              <a:rPr lang="en-GB" sz="1200" dirty="0">
                <a:latin typeface="Courier"/>
              </a:rPr>
              <a:t>i</a:t>
            </a:r>
            <a:r>
              <a:rPr lang="en-GB" sz="1200" b="1" dirty="0">
                <a:solidFill>
                  <a:srgbClr val="CE5C00"/>
                </a:solidFill>
                <a:latin typeface="Courier"/>
              </a:rPr>
              <a:t>*</a:t>
            </a:r>
            <a:r>
              <a:rPr lang="en-GB" sz="1200" dirty="0">
                <a:solidFill>
                  <a:srgbClr val="0000CF"/>
                </a:solidFill>
                <a:latin typeface="Courier"/>
              </a:rPr>
              <a:t>20</a:t>
            </a:r>
            <a:r>
              <a:rPr lang="en-GB" sz="1200" dirty="0">
                <a:latin typeface="Courier"/>
              </a:rPr>
              <a:t>]</a:t>
            </a:r>
            <a:br>
              <a:rPr lang="en-GB" sz="1200" dirty="0"/>
            </a:br>
            <a:r>
              <a:rPr lang="en-GB" sz="1200" dirty="0">
                <a:latin typeface="Courier"/>
              </a:rPr>
              <a:t>        </a:t>
            </a:r>
            <a:r>
              <a:rPr lang="en-GB" sz="1200" dirty="0" err="1">
                <a:latin typeface="Courier"/>
              </a:rPr>
              <a:t>res_apps</a:t>
            </a:r>
            <a:r>
              <a:rPr lang="en-GB" sz="1200" dirty="0">
                <a:latin typeface="Courier"/>
              </a:rPr>
              <a:t> </a:t>
            </a:r>
            <a:r>
              <a:rPr lang="en-GB" sz="1200" b="1" dirty="0">
                <a:solidFill>
                  <a:srgbClr val="CE5C00"/>
                </a:solidFill>
                <a:latin typeface="Courier"/>
              </a:rPr>
              <a:t>=</a:t>
            </a:r>
            <a:r>
              <a:rPr lang="en-GB" sz="1200" dirty="0">
                <a:latin typeface="Courier"/>
              </a:rPr>
              <a:t> [{</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versionid</a:t>
            </a:r>
            <a:r>
              <a:rPr lang="en-GB" sz="1200" dirty="0">
                <a:solidFill>
                  <a:srgbClr val="4E9A06"/>
                </a:solidFill>
                <a:latin typeface="Courier"/>
              </a:rPr>
              <a:t>"</a:t>
            </a:r>
            <a:r>
              <a:rPr lang="en-GB" sz="1200" dirty="0">
                <a:latin typeface="Courier"/>
              </a:rPr>
              <a:t>: </a:t>
            </a:r>
            <a:r>
              <a:rPr lang="en-GB" sz="1200" dirty="0">
                <a:solidFill>
                  <a:srgbClr val="4E9A06"/>
                </a:solidFill>
                <a:latin typeface="Courier"/>
              </a:rPr>
              <a:t>"0"</a:t>
            </a:r>
            <a:r>
              <a:rPr lang="en-GB" sz="1200" dirty="0">
                <a:latin typeface="Courier"/>
              </a:rPr>
              <a:t>,</a:t>
            </a:r>
            <a:br>
              <a:rPr lang="en-GB" sz="1200" dirty="0"/>
            </a:br>
            <a:r>
              <a:rPr lang="en-GB" sz="1200" dirty="0">
                <a:latin typeface="Courier"/>
              </a:rPr>
              <a:t>            </a:t>
            </a:r>
            <a:r>
              <a:rPr lang="en-GB" sz="1200" dirty="0">
                <a:solidFill>
                  <a:srgbClr val="4E9A06"/>
                </a:solidFill>
                <a:latin typeface="Courier"/>
              </a:rPr>
              <a:t>"icon"</a:t>
            </a:r>
            <a:r>
              <a:rPr lang="en-GB" sz="1200" dirty="0">
                <a:latin typeface="Courier"/>
              </a:rPr>
              <a:t>: </a:t>
            </a:r>
            <a:r>
              <a:rPr lang="en-GB" sz="1200" dirty="0" err="1">
                <a:solidFill>
                  <a:srgbClr val="4E9A06"/>
                </a:solidFill>
                <a:latin typeface="Courier"/>
              </a:rPr>
              <a:t>f"https</a:t>
            </a:r>
            <a:r>
              <a:rPr lang="en-GB" sz="1200" dirty="0">
                <a:solidFill>
                  <a:srgbClr val="4E9A06"/>
                </a:solidFill>
                <a:latin typeface="Courier"/>
              </a:rPr>
              <a:t>://via.placeholder.com/100?text=</a:t>
            </a:r>
            <a:r>
              <a:rPr lang="en-GB" sz="1200" dirty="0">
                <a:solidFill>
                  <a:srgbClr val="000000"/>
                </a:solidFill>
                <a:latin typeface="Courier"/>
              </a:rPr>
              <a:t>{a</a:t>
            </a:r>
            <a:r>
              <a:rPr lang="en-GB" sz="1200" dirty="0">
                <a:latin typeface="Courier"/>
              </a:rPr>
              <a:t>[</a:t>
            </a:r>
            <a:r>
              <a:rPr lang="en-GB" sz="1200" dirty="0">
                <a:solidFill>
                  <a:srgbClr val="4E9A06"/>
                </a:solidFill>
                <a:latin typeface="Courier"/>
              </a:rPr>
              <a:t>'</a:t>
            </a:r>
            <a:r>
              <a:rPr lang="en-GB" sz="1200" dirty="0" err="1">
                <a:solidFill>
                  <a:srgbClr val="4E9A06"/>
                </a:solidFill>
                <a:latin typeface="Courier"/>
              </a:rPr>
              <a:t>buyData</a:t>
            </a:r>
            <a:r>
              <a:rPr lang="en-GB" sz="1200" dirty="0">
                <a:solidFill>
                  <a:srgbClr val="4E9A06"/>
                </a:solidFill>
                <a:latin typeface="Courier"/>
              </a:rPr>
              <a:t>'</a:t>
            </a:r>
            <a:r>
              <a:rPr lang="en-GB" sz="1200" dirty="0">
                <a:latin typeface="Courier"/>
              </a:rPr>
              <a:t>][</a:t>
            </a:r>
            <a:r>
              <a:rPr lang="en-GB" sz="1200" dirty="0">
                <a:solidFill>
                  <a:srgbClr val="4E9A06"/>
                </a:solidFill>
                <a:latin typeface="Courier"/>
              </a:rPr>
              <a:t>'bundle-id'</a:t>
            </a:r>
            <a:r>
              <a:rPr lang="en-GB" sz="1200" dirty="0">
                <a:latin typeface="Courier"/>
              </a:rPr>
              <a:t>]</a:t>
            </a:r>
            <a:r>
              <a:rPr lang="en-GB" sz="1200" dirty="0">
                <a:solidFill>
                  <a:srgbClr val="000000"/>
                </a:solidFill>
                <a:latin typeface="Courier"/>
              </a:rPr>
              <a:t>}</a:t>
            </a:r>
            <a:r>
              <a:rPr lang="en-GB" sz="1200" dirty="0">
                <a:solidFill>
                  <a:srgbClr val="4E9A06"/>
                </a:solidFill>
                <a:latin typeface="Courier"/>
              </a:rPr>
              <a:t>"</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itemid</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'id'</a:t>
            </a:r>
            <a:r>
              <a:rPr lang="en-GB" sz="1200" dirty="0">
                <a:latin typeface="Courier"/>
              </a:rPr>
              <a:t>],</a:t>
            </a:r>
            <a:br>
              <a:rPr lang="en-GB" sz="1200" dirty="0"/>
            </a:br>
            <a:r>
              <a:rPr lang="en-GB" sz="1200" dirty="0">
                <a:latin typeface="Courier"/>
              </a:rPr>
              <a:t>            </a:t>
            </a:r>
            <a:r>
              <a:rPr lang="en-GB" sz="1200" dirty="0">
                <a:solidFill>
                  <a:srgbClr val="4E9A06"/>
                </a:solidFill>
                <a:latin typeface="Courier"/>
              </a:rPr>
              <a:t>"id"</a:t>
            </a:r>
            <a:r>
              <a:rPr lang="en-GB" sz="1200" dirty="0">
                <a:latin typeface="Courier"/>
              </a:rPr>
              <a:t>: </a:t>
            </a:r>
            <a:r>
              <a:rPr lang="en-GB" sz="1200" dirty="0" err="1">
                <a:latin typeface="Courier"/>
              </a:rPr>
              <a:t>idx</a:t>
            </a:r>
            <a:r>
              <a:rPr lang="en-GB" sz="1200" dirty="0">
                <a:latin typeface="Courier"/>
              </a:rPr>
              <a:t> </a:t>
            </a:r>
            <a:r>
              <a:rPr lang="en-GB" sz="1200" b="1" dirty="0">
                <a:solidFill>
                  <a:srgbClr val="CE5C00"/>
                </a:solidFill>
                <a:latin typeface="Courier"/>
              </a:rPr>
              <a:t>+</a:t>
            </a:r>
            <a:r>
              <a:rPr lang="en-GB" sz="1200" dirty="0">
                <a:latin typeface="Courier"/>
              </a:rPr>
              <a:t> </a:t>
            </a:r>
            <a:r>
              <a:rPr lang="en-GB" sz="1200" dirty="0" err="1">
                <a:latin typeface="Courier"/>
              </a:rPr>
              <a:t>i</a:t>
            </a:r>
            <a:r>
              <a:rPr lang="en-GB" sz="1200" dirty="0">
                <a:latin typeface="Courier"/>
              </a:rPr>
              <a:t> </a:t>
            </a:r>
            <a:r>
              <a:rPr lang="en-GB" sz="1200" b="1" dirty="0">
                <a:solidFill>
                  <a:srgbClr val="CE5C00"/>
                </a:solidFill>
                <a:latin typeface="Courier"/>
              </a:rPr>
              <a:t>*</a:t>
            </a:r>
            <a:r>
              <a:rPr lang="en-GB" sz="1200" dirty="0">
                <a:latin typeface="Courier"/>
              </a:rPr>
              <a:t> </a:t>
            </a:r>
            <a:r>
              <a:rPr lang="en-GB" sz="1200" dirty="0">
                <a:solidFill>
                  <a:srgbClr val="0000CF"/>
                </a:solidFill>
                <a:latin typeface="Courier"/>
              </a:rPr>
              <a:t>20</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slogancolor</a:t>
            </a:r>
            <a:r>
              <a:rPr lang="en-GB" sz="1200" dirty="0">
                <a:solidFill>
                  <a:srgbClr val="4E9A06"/>
                </a:solidFill>
                <a:latin typeface="Courier"/>
              </a:rPr>
              <a:t>"</a:t>
            </a:r>
            <a:r>
              <a:rPr lang="en-GB" sz="1200" dirty="0">
                <a:latin typeface="Courier"/>
              </a:rPr>
              <a:t>: </a:t>
            </a:r>
            <a:r>
              <a:rPr lang="en-GB" sz="1200" dirty="0">
                <a:solidFill>
                  <a:srgbClr val="4E9A06"/>
                </a:solidFill>
                <a:latin typeface="Courier"/>
              </a:rPr>
              <a:t>"#f0f0f0"</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appname</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'name'</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sourceid</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a:t>
            </a:r>
            <a:r>
              <a:rPr lang="en-GB" sz="1200" dirty="0" err="1">
                <a:solidFill>
                  <a:srgbClr val="4E9A06"/>
                </a:solidFill>
                <a:latin typeface="Courier"/>
              </a:rPr>
              <a:t>buyData</a:t>
            </a:r>
            <a:r>
              <a:rPr lang="en-GB" sz="1200" dirty="0">
                <a:solidFill>
                  <a:srgbClr val="4E9A06"/>
                </a:solidFill>
                <a:latin typeface="Courier"/>
              </a:rPr>
              <a:t>'</a:t>
            </a:r>
            <a:r>
              <a:rPr lang="en-GB" sz="1200" dirty="0">
                <a:latin typeface="Courier"/>
              </a:rPr>
              <a:t>][</a:t>
            </a:r>
            <a:r>
              <a:rPr lang="en-GB" sz="1200" dirty="0">
                <a:solidFill>
                  <a:srgbClr val="4E9A06"/>
                </a:solidFill>
                <a:latin typeface="Courier"/>
              </a:rPr>
              <a:t>'bundle-id'</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minversion</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a:t>
            </a:r>
            <a:r>
              <a:rPr lang="en-GB" sz="1200" dirty="0" err="1">
                <a:solidFill>
                  <a:srgbClr val="4E9A06"/>
                </a:solidFill>
                <a:latin typeface="Courier"/>
              </a:rPr>
              <a:t>buyData</a:t>
            </a:r>
            <a:r>
              <a:rPr lang="en-GB" sz="1200" dirty="0">
                <a:solidFill>
                  <a:srgbClr val="4E9A06"/>
                </a:solidFill>
                <a:latin typeface="Courier"/>
              </a:rPr>
              <a:t>'</a:t>
            </a:r>
            <a:r>
              <a:rPr lang="en-GB" sz="1200" dirty="0">
                <a:latin typeface="Courier"/>
              </a:rPr>
              <a:t>][</a:t>
            </a:r>
            <a:r>
              <a:rPr lang="en-GB" sz="1200" dirty="0">
                <a:solidFill>
                  <a:srgbClr val="4E9A06"/>
                </a:solidFill>
                <a:latin typeface="Courier"/>
              </a:rPr>
              <a:t>'minimum-</a:t>
            </a:r>
            <a:r>
              <a:rPr lang="en-GB" sz="1200" dirty="0" err="1">
                <a:solidFill>
                  <a:srgbClr val="4E9A06"/>
                </a:solidFill>
                <a:latin typeface="Courier"/>
              </a:rPr>
              <a:t>os</a:t>
            </a:r>
            <a:r>
              <a:rPr lang="en-GB" sz="1200" dirty="0">
                <a:solidFill>
                  <a:srgbClr val="4E9A06"/>
                </a:solidFill>
                <a:latin typeface="Courier"/>
              </a:rPr>
              <a:t>-version'</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sizebyte</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a:t>
            </a:r>
            <a:r>
              <a:rPr lang="en-GB" sz="1200" dirty="0" err="1">
                <a:solidFill>
                  <a:srgbClr val="4E9A06"/>
                </a:solidFill>
                <a:latin typeface="Courier"/>
              </a:rPr>
              <a:t>buyData</a:t>
            </a:r>
            <a:r>
              <a:rPr lang="en-GB" sz="1200" dirty="0">
                <a:solidFill>
                  <a:srgbClr val="4E9A06"/>
                </a:solidFill>
                <a:latin typeface="Courier"/>
              </a:rPr>
              <a:t>'</a:t>
            </a:r>
            <a:r>
              <a:rPr lang="en-GB" sz="1200" dirty="0">
                <a:latin typeface="Courier"/>
              </a:rPr>
              <a:t>][</a:t>
            </a:r>
            <a:r>
              <a:rPr lang="en-GB" sz="1200" dirty="0">
                <a:solidFill>
                  <a:srgbClr val="4E9A06"/>
                </a:solidFill>
                <a:latin typeface="Courier"/>
              </a:rPr>
              <a:t>'file-size'</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longversion</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a:t>
            </a:r>
            <a:r>
              <a:rPr lang="en-GB" sz="1200" dirty="0" err="1">
                <a:solidFill>
                  <a:srgbClr val="4E9A06"/>
                </a:solidFill>
                <a:latin typeface="Courier"/>
              </a:rPr>
              <a:t>buyData</a:t>
            </a:r>
            <a:r>
              <a:rPr lang="en-GB" sz="1200" dirty="0">
                <a:solidFill>
                  <a:srgbClr val="4E9A06"/>
                </a:solidFill>
                <a:latin typeface="Courier"/>
              </a:rPr>
              <a:t>'</a:t>
            </a:r>
            <a:r>
              <a:rPr lang="en-GB" sz="1200" dirty="0">
                <a:latin typeface="Courier"/>
              </a:rPr>
              <a:t>][</a:t>
            </a:r>
            <a:r>
              <a:rPr lang="en-GB" sz="1200" dirty="0">
                <a:solidFill>
                  <a:srgbClr val="4E9A06"/>
                </a:solidFill>
                <a:latin typeface="Courier"/>
              </a:rPr>
              <a:t>'minimum-</a:t>
            </a:r>
            <a:r>
              <a:rPr lang="en-GB" sz="1200" dirty="0" err="1">
                <a:solidFill>
                  <a:srgbClr val="4E9A06"/>
                </a:solidFill>
                <a:latin typeface="Courier"/>
              </a:rPr>
              <a:t>os</a:t>
            </a:r>
            <a:r>
              <a:rPr lang="en-GB" sz="1200" dirty="0">
                <a:solidFill>
                  <a:srgbClr val="4E9A06"/>
                </a:solidFill>
                <a:latin typeface="Courier"/>
              </a:rPr>
              <a:t>-version'</a:t>
            </a:r>
            <a:r>
              <a:rPr lang="en-GB" sz="1200" dirty="0">
                <a:latin typeface="Courier"/>
              </a:rPr>
              <a:t>],</a:t>
            </a:r>
            <a:br>
              <a:rPr lang="en-GB" sz="1200" dirty="0"/>
            </a:br>
            <a:r>
              <a:rPr lang="en-GB" sz="1200" dirty="0">
                <a:latin typeface="Courier"/>
              </a:rPr>
              <a:t>            </a:t>
            </a:r>
            <a:r>
              <a:rPr lang="en-GB" sz="1200" i="1" dirty="0">
                <a:solidFill>
                  <a:srgbClr val="8F5902"/>
                </a:solidFill>
                <a:latin typeface="Courier"/>
              </a:rPr>
              <a:t># […]</a:t>
            </a:r>
            <a:br>
              <a:rPr lang="en-GB" sz="1200" dirty="0"/>
            </a:br>
            <a:r>
              <a:rPr lang="en-GB" sz="1200" dirty="0">
                <a:latin typeface="Courier"/>
              </a:rPr>
              <a:t>        } </a:t>
            </a:r>
            <a:r>
              <a:rPr lang="en-GB" sz="1200" b="1" dirty="0">
                <a:solidFill>
                  <a:srgbClr val="204A87"/>
                </a:solidFill>
                <a:latin typeface="Courier"/>
              </a:rPr>
              <a:t>for</a:t>
            </a:r>
            <a:r>
              <a:rPr lang="en-GB" sz="1200" dirty="0">
                <a:latin typeface="Courier"/>
              </a:rPr>
              <a:t> </a:t>
            </a:r>
            <a:r>
              <a:rPr lang="en-GB" sz="1200" dirty="0" err="1">
                <a:latin typeface="Courier"/>
              </a:rPr>
              <a:t>idx</a:t>
            </a:r>
            <a:r>
              <a:rPr lang="en-GB" sz="1200" dirty="0">
                <a:latin typeface="Courier"/>
              </a:rPr>
              <a:t>, a </a:t>
            </a:r>
            <a:r>
              <a:rPr lang="en-GB" sz="1200" b="1" dirty="0">
                <a:solidFill>
                  <a:srgbClr val="204A87"/>
                </a:solidFill>
                <a:latin typeface="Courier"/>
              </a:rPr>
              <a:t>in</a:t>
            </a:r>
            <a:r>
              <a:rPr lang="en-GB" sz="1200" dirty="0">
                <a:latin typeface="Courier"/>
              </a:rPr>
              <a:t> enumerate(apps)]</a:t>
            </a:r>
            <a:br>
              <a:rPr lang="en-GB" sz="1200" dirty="0"/>
            </a:br>
            <a:r>
              <a:rPr lang="en-GB" sz="1200" dirty="0">
                <a:latin typeface="Courier"/>
              </a:rPr>
              <a:t>        res </a:t>
            </a:r>
            <a:r>
              <a:rPr lang="en-GB" sz="1200" b="1" dirty="0">
                <a:solidFill>
                  <a:srgbClr val="CE5C00"/>
                </a:solidFill>
                <a:latin typeface="Courier"/>
              </a:rPr>
              <a:t>=</a:t>
            </a:r>
            <a:r>
              <a:rPr lang="en-GB" sz="1200" dirty="0">
                <a:latin typeface="Courier"/>
              </a:rPr>
              <a:t> { </a:t>
            </a:r>
            <a:r>
              <a:rPr lang="en-GB" sz="1200" dirty="0">
                <a:solidFill>
                  <a:srgbClr val="4E9A06"/>
                </a:solidFill>
                <a:latin typeface="Courier"/>
              </a:rPr>
              <a:t>"success"</a:t>
            </a:r>
            <a:r>
              <a:rPr lang="en-GB" sz="1200" dirty="0">
                <a:latin typeface="Courier"/>
              </a:rPr>
              <a:t>: </a:t>
            </a:r>
            <a:r>
              <a:rPr lang="en-GB" sz="1200" dirty="0">
                <a:solidFill>
                  <a:srgbClr val="000000"/>
                </a:solidFill>
                <a:latin typeface="Courier"/>
              </a:rPr>
              <a:t>True</a:t>
            </a:r>
            <a:r>
              <a:rPr lang="en-GB" sz="1200" dirty="0">
                <a:latin typeface="Courier"/>
              </a:rPr>
              <a:t>, </a:t>
            </a:r>
            <a:r>
              <a:rPr lang="en-GB" sz="1200" dirty="0">
                <a:solidFill>
                  <a:srgbClr val="4E9A06"/>
                </a:solidFill>
                <a:latin typeface="Courier"/>
              </a:rPr>
              <a:t>"type"</a:t>
            </a:r>
            <a:r>
              <a:rPr lang="en-GB" sz="1200" dirty="0">
                <a:latin typeface="Courier"/>
              </a:rPr>
              <a:t>: </a:t>
            </a:r>
            <a:r>
              <a:rPr lang="en-GB" sz="1200" dirty="0">
                <a:solidFill>
                  <a:srgbClr val="0000CF"/>
                </a:solidFill>
                <a:latin typeface="Courier"/>
              </a:rPr>
              <a:t>104</a:t>
            </a:r>
            <a:r>
              <a:rPr lang="en-GB" sz="1200" dirty="0">
                <a:latin typeface="Courier"/>
              </a:rPr>
              <a:t>, </a:t>
            </a:r>
            <a:r>
              <a:rPr lang="en-GB" sz="1200" dirty="0">
                <a:solidFill>
                  <a:srgbClr val="4E9A06"/>
                </a:solidFill>
                <a:latin typeface="Courier"/>
              </a:rPr>
              <a:t>"list"</a:t>
            </a:r>
            <a:r>
              <a:rPr lang="en-GB" sz="1200" dirty="0">
                <a:latin typeface="Courier"/>
              </a:rPr>
              <a:t>: </a:t>
            </a:r>
            <a:r>
              <a:rPr lang="en-GB" sz="1200" dirty="0" err="1">
                <a:latin typeface="Courier"/>
              </a:rPr>
              <a:t>res_apps</a:t>
            </a:r>
            <a:r>
              <a:rPr lang="en-GB" sz="1200" dirty="0">
                <a:latin typeface="Courier"/>
              </a:rPr>
              <a:t>, </a:t>
            </a:r>
            <a:r>
              <a:rPr lang="en-GB" sz="1200" dirty="0">
                <a:solidFill>
                  <a:srgbClr val="4E9A06"/>
                </a:solidFill>
                <a:latin typeface="Courier"/>
              </a:rPr>
              <a:t>"co"</a:t>
            </a:r>
            <a:r>
              <a:rPr lang="en-GB" sz="1200" dirty="0">
                <a:latin typeface="Courier"/>
              </a:rPr>
              <a:t>: </a:t>
            </a:r>
            <a:r>
              <a:rPr lang="en-GB" sz="1200" dirty="0">
                <a:solidFill>
                  <a:srgbClr val="0000CF"/>
                </a:solidFill>
                <a:latin typeface="Courier"/>
              </a:rPr>
              <a:t>20</a:t>
            </a:r>
            <a:r>
              <a:rPr lang="en-GB" sz="1200" dirty="0">
                <a:latin typeface="Courier"/>
              </a:rPr>
              <a:t> }</a:t>
            </a:r>
            <a:br>
              <a:rPr lang="en-GB" sz="1200" dirty="0"/>
            </a:br>
            <a:r>
              <a:rPr lang="en-GB" sz="1200" dirty="0">
                <a:latin typeface="Courier"/>
              </a:rPr>
              <a:t>        </a:t>
            </a:r>
            <a:r>
              <a:rPr lang="en-GB" sz="1200" dirty="0" err="1">
                <a:latin typeface="Courier"/>
              </a:rPr>
              <a:t>flow.response.content</a:t>
            </a:r>
            <a:r>
              <a:rPr lang="en-GB" sz="1200" dirty="0">
                <a:latin typeface="Courier"/>
              </a:rPr>
              <a:t> </a:t>
            </a:r>
            <a:r>
              <a:rPr lang="en-GB" sz="1200" b="1" dirty="0">
                <a:solidFill>
                  <a:srgbClr val="CE5C00"/>
                </a:solidFill>
                <a:latin typeface="Courier"/>
              </a:rPr>
              <a:t>=</a:t>
            </a:r>
            <a:r>
              <a:rPr lang="en-GB" sz="1200" dirty="0">
                <a:latin typeface="Courier"/>
              </a:rPr>
              <a:t> </a:t>
            </a:r>
            <a:r>
              <a:rPr lang="en-GB" sz="1200" dirty="0" err="1">
                <a:latin typeface="Courier"/>
              </a:rPr>
              <a:t>json.dumps</a:t>
            </a:r>
            <a:r>
              <a:rPr lang="en-GB" sz="1200" dirty="0">
                <a:latin typeface="Courier"/>
              </a:rPr>
              <a:t>(res).encode(</a:t>
            </a:r>
            <a:r>
              <a:rPr lang="en-GB" sz="1200" dirty="0">
                <a:solidFill>
                  <a:srgbClr val="4E9A06"/>
                </a:solidFill>
                <a:latin typeface="Courier"/>
              </a:rPr>
              <a:t>"utf-8"</a:t>
            </a:r>
            <a:r>
              <a:rPr lang="en-GB" sz="1200" dirty="0">
                <a:latin typeface="Courier"/>
              </a:rPr>
              <a:t>)</a:t>
            </a:r>
            <a:endParaRPr lang="en-GB" sz="1200" dirty="0"/>
          </a:p>
        </p:txBody>
      </p:sp>
      <p:sp>
        <p:nvSpPr>
          <p:cNvPr id="4" name="Rectangle 3">
            <a:extLst>
              <a:ext uri="{FF2B5EF4-FFF2-40B4-BE49-F238E27FC236}">
                <a16:creationId xmlns:a16="http://schemas.microsoft.com/office/drawing/2014/main" id="{044B3897-19C4-4DE3-B71A-6F661268074F}"/>
              </a:ext>
            </a:extLst>
          </p:cNvPr>
          <p:cNvSpPr/>
          <p:nvPr/>
        </p:nvSpPr>
        <p:spPr bwMode="auto">
          <a:xfrm>
            <a:off x="738907" y="1015511"/>
            <a:ext cx="6804894" cy="276958"/>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 name="Rectangle 4">
            <a:extLst>
              <a:ext uri="{FF2B5EF4-FFF2-40B4-BE49-F238E27FC236}">
                <a16:creationId xmlns:a16="http://schemas.microsoft.com/office/drawing/2014/main" id="{A275CFE4-F35E-499D-87FE-6D95BCEBC58B}"/>
              </a:ext>
            </a:extLst>
          </p:cNvPr>
          <p:cNvSpPr/>
          <p:nvPr/>
        </p:nvSpPr>
        <p:spPr bwMode="auto">
          <a:xfrm>
            <a:off x="1090599" y="1244110"/>
            <a:ext cx="4976093" cy="42642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C2702CEF-C200-465D-A50B-636C36476344}"/>
              </a:ext>
            </a:extLst>
          </p:cNvPr>
          <p:cNvSpPr/>
          <p:nvPr/>
        </p:nvSpPr>
        <p:spPr bwMode="auto">
          <a:xfrm>
            <a:off x="1090599" y="1666141"/>
            <a:ext cx="7473109" cy="258054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9F2839D0-2149-408B-A367-934B4B0A4667}"/>
              </a:ext>
            </a:extLst>
          </p:cNvPr>
          <p:cNvSpPr/>
          <p:nvPr/>
        </p:nvSpPr>
        <p:spPr bwMode="auto">
          <a:xfrm>
            <a:off x="1090599" y="4158762"/>
            <a:ext cx="5143147" cy="26377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96496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629-C8C6-4978-847F-FFA05997FE37}"/>
              </a:ext>
            </a:extLst>
          </p:cNvPr>
          <p:cNvSpPr>
            <a:spLocks noGrp="1"/>
          </p:cNvSpPr>
          <p:nvPr>
            <p:ph type="title"/>
          </p:nvPr>
        </p:nvSpPr>
        <p:spPr/>
        <p:txBody>
          <a:bodyPr/>
          <a:lstStyle/>
          <a:p>
            <a:r>
              <a:rPr lang="en-GB" dirty="0"/>
              <a:t>An improved 3uTools</a:t>
            </a:r>
          </a:p>
        </p:txBody>
      </p:sp>
      <p:pic>
        <p:nvPicPr>
          <p:cNvPr id="5" name="Content Placeholder 4" descr="Graphical user interface&#10;&#10;Description automatically generated">
            <a:extLst>
              <a:ext uri="{FF2B5EF4-FFF2-40B4-BE49-F238E27FC236}">
                <a16:creationId xmlns:a16="http://schemas.microsoft.com/office/drawing/2014/main" id="{2BBC389F-50F5-4582-A090-0AC86BC45E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2228" y="726869"/>
            <a:ext cx="5119543" cy="3689761"/>
          </a:xfrm>
        </p:spPr>
      </p:pic>
    </p:spTree>
    <p:extLst>
      <p:ext uri="{BB962C8B-B14F-4D97-AF65-F5344CB8AC3E}">
        <p14:creationId xmlns:p14="http://schemas.microsoft.com/office/powerpoint/2010/main" val="2060966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DDB1-5D48-49B8-B554-42B4D81A6699}"/>
              </a:ext>
            </a:extLst>
          </p:cNvPr>
          <p:cNvSpPr>
            <a:spLocks noGrp="1"/>
          </p:cNvSpPr>
          <p:nvPr>
            <p:ph type="title"/>
          </p:nvPr>
        </p:nvSpPr>
        <p:spPr/>
        <p:txBody>
          <a:bodyPr/>
          <a:lstStyle/>
          <a:p>
            <a:r>
              <a:rPr lang="en-GB" dirty="0"/>
              <a:t>Click, click, click…</a:t>
            </a:r>
          </a:p>
        </p:txBody>
      </p:sp>
      <p:pic>
        <p:nvPicPr>
          <p:cNvPr id="4" name="3u-downloading-cut">
            <a:hlinkClick r:id="" action="ppaction://media"/>
            <a:extLst>
              <a:ext uri="{FF2B5EF4-FFF2-40B4-BE49-F238E27FC236}">
                <a16:creationId xmlns:a16="http://schemas.microsoft.com/office/drawing/2014/main" id="{D573A127-DF97-4E7E-A916-87839F1537B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48340" y="762977"/>
            <a:ext cx="7047319" cy="3617546"/>
          </a:xfrm>
        </p:spPr>
      </p:pic>
    </p:spTree>
    <p:extLst>
      <p:ext uri="{BB962C8B-B14F-4D97-AF65-F5344CB8AC3E}">
        <p14:creationId xmlns:p14="http://schemas.microsoft.com/office/powerpoint/2010/main" val="316924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9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4176-5665-48FD-B87C-5C5CE0660022}"/>
              </a:ext>
            </a:extLst>
          </p:cNvPr>
          <p:cNvSpPr>
            <a:spLocks noGrp="1"/>
          </p:cNvSpPr>
          <p:nvPr>
            <p:ph type="title"/>
          </p:nvPr>
        </p:nvSpPr>
        <p:spPr/>
        <p:txBody>
          <a:bodyPr/>
          <a:lstStyle/>
          <a:p>
            <a:r>
              <a:rPr lang="en-GB" dirty="0"/>
              <a:t>The reward</a:t>
            </a:r>
          </a:p>
        </p:txBody>
      </p:sp>
      <p:pic>
        <p:nvPicPr>
          <p:cNvPr id="4" name="ios-apps-cut">
            <a:hlinkClick r:id="" action="ppaction://media"/>
            <a:extLst>
              <a:ext uri="{FF2B5EF4-FFF2-40B4-BE49-F238E27FC236}">
                <a16:creationId xmlns:a16="http://schemas.microsoft.com/office/drawing/2014/main" id="{736B261A-3C7B-48DF-B783-02AA7B415E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63579" y="457201"/>
            <a:ext cx="2216841" cy="3942862"/>
          </a:xfrm>
        </p:spPr>
      </p:pic>
    </p:spTree>
    <p:extLst>
      <p:ext uri="{BB962C8B-B14F-4D97-AF65-F5344CB8AC3E}">
        <p14:creationId xmlns:p14="http://schemas.microsoft.com/office/powerpoint/2010/main" val="301004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4C2B-7823-4C06-8D7B-F0DDA73F931C}"/>
              </a:ext>
            </a:extLst>
          </p:cNvPr>
          <p:cNvSpPr>
            <a:spLocks noGrp="1"/>
          </p:cNvSpPr>
          <p:nvPr>
            <p:ph type="title"/>
          </p:nvPr>
        </p:nvSpPr>
        <p:spPr/>
        <p:txBody>
          <a:bodyPr/>
          <a:lstStyle/>
          <a:p>
            <a:r>
              <a:rPr lang="en-GB" dirty="0"/>
              <a:t>The (way) better reward</a:t>
            </a:r>
          </a:p>
        </p:txBody>
      </p:sp>
      <p:pic>
        <p:nvPicPr>
          <p:cNvPr id="5" name="Content Placeholder 4" descr="A picture containing electronics, keyboard&#10;&#10;Description automatically generated">
            <a:extLst>
              <a:ext uri="{FF2B5EF4-FFF2-40B4-BE49-F238E27FC236}">
                <a16:creationId xmlns:a16="http://schemas.microsoft.com/office/drawing/2014/main" id="{B8885EC7-8ECC-4759-8DDA-D678B52BAD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2969" y="700881"/>
            <a:ext cx="6893309" cy="3741738"/>
          </a:xfrm>
        </p:spPr>
      </p:pic>
    </p:spTree>
    <p:extLst>
      <p:ext uri="{BB962C8B-B14F-4D97-AF65-F5344CB8AC3E}">
        <p14:creationId xmlns:p14="http://schemas.microsoft.com/office/powerpoint/2010/main" val="2283249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721B-12B4-4DB9-9CDF-66D31611066A}"/>
              </a:ext>
            </a:extLst>
          </p:cNvPr>
          <p:cNvSpPr>
            <a:spLocks noGrp="1"/>
          </p:cNvSpPr>
          <p:nvPr>
            <p:ph type="title"/>
          </p:nvPr>
        </p:nvSpPr>
        <p:spPr/>
        <p:txBody>
          <a:bodyPr/>
          <a:lstStyle/>
          <a:p>
            <a:r>
              <a:rPr lang="en-GB" dirty="0"/>
              <a:t>Automation</a:t>
            </a:r>
          </a:p>
        </p:txBody>
      </p:sp>
      <p:sp>
        <p:nvSpPr>
          <p:cNvPr id="3" name="Content Placeholder 2">
            <a:extLst>
              <a:ext uri="{FF2B5EF4-FFF2-40B4-BE49-F238E27FC236}">
                <a16:creationId xmlns:a16="http://schemas.microsoft.com/office/drawing/2014/main" id="{4D6E636D-B6F4-4A12-B19F-63B26722EF21}"/>
              </a:ext>
            </a:extLst>
          </p:cNvPr>
          <p:cNvSpPr>
            <a:spLocks noGrp="1"/>
          </p:cNvSpPr>
          <p:nvPr>
            <p:ph idx="1"/>
          </p:nvPr>
        </p:nvSpPr>
        <p:spPr/>
        <p:txBody>
          <a:bodyPr/>
          <a:lstStyle/>
          <a:p>
            <a:pPr marL="285750" indent="-285750">
              <a:buFont typeface="Arial" panose="020B0604020202020204" pitchFamily="34" charset="0"/>
              <a:buChar char="•"/>
            </a:pPr>
            <a:r>
              <a:rPr lang="en-GB" dirty="0"/>
              <a:t>On macOS, Configurator can be scripted:</a:t>
            </a: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install-app </a:t>
            </a:r>
            <a:r>
              <a:rPr lang="en-GB" sz="1600" dirty="0">
                <a:solidFill>
                  <a:srgbClr val="4E9A06"/>
                </a:solidFill>
                <a:latin typeface="Courier"/>
              </a:rPr>
              <a:t>"&lt;</a:t>
            </a:r>
            <a:r>
              <a:rPr lang="en-GB" sz="1600" i="1" dirty="0" err="1">
                <a:solidFill>
                  <a:srgbClr val="4E9A06"/>
                </a:solidFill>
                <a:latin typeface="Courier"/>
              </a:rPr>
              <a:t>file.ipa</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remove-app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362459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Automation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367650" y="912753"/>
            <a:ext cx="6408698" cy="3311029"/>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https://libimobiledevice.org/</a:t>
            </a:r>
            <a:endParaRPr lang="en-GB" sz="800" dirty="0"/>
          </a:p>
        </p:txBody>
      </p:sp>
    </p:spTree>
    <p:extLst>
      <p:ext uri="{BB962C8B-B14F-4D97-AF65-F5344CB8AC3E}">
        <p14:creationId xmlns:p14="http://schemas.microsoft.com/office/powerpoint/2010/main" val="3621468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721B-12B4-4DB9-9CDF-66D31611066A}"/>
              </a:ext>
            </a:extLst>
          </p:cNvPr>
          <p:cNvSpPr>
            <a:spLocks noGrp="1"/>
          </p:cNvSpPr>
          <p:nvPr>
            <p:ph type="title"/>
          </p:nvPr>
        </p:nvSpPr>
        <p:spPr/>
        <p:txBody>
          <a:bodyPr/>
          <a:lstStyle/>
          <a:p>
            <a:r>
              <a:rPr lang="en-GB" dirty="0"/>
              <a:t>Automation</a:t>
            </a:r>
          </a:p>
        </p:txBody>
      </p:sp>
      <p:sp>
        <p:nvSpPr>
          <p:cNvPr id="3" name="Content Placeholder 2">
            <a:extLst>
              <a:ext uri="{FF2B5EF4-FFF2-40B4-BE49-F238E27FC236}">
                <a16:creationId xmlns:a16="http://schemas.microsoft.com/office/drawing/2014/main" id="{4D6E636D-B6F4-4A12-B19F-63B26722EF21}"/>
              </a:ext>
            </a:extLst>
          </p:cNvPr>
          <p:cNvSpPr>
            <a:spLocks noGrp="1"/>
          </p:cNvSpPr>
          <p:nvPr>
            <p:ph idx="1"/>
          </p:nvPr>
        </p:nvSpPr>
        <p:spPr/>
        <p:txBody>
          <a:bodyPr/>
          <a:lstStyle/>
          <a:p>
            <a:pPr marL="285750" indent="-285750">
              <a:buFont typeface="Arial" panose="020B0604020202020204" pitchFamily="34" charset="0"/>
              <a:buChar char="•"/>
            </a:pPr>
            <a:r>
              <a:rPr lang="en-GB" dirty="0"/>
              <a:t>On macOS, Configurator can be scripted:</a:t>
            </a: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install-app </a:t>
            </a:r>
            <a:r>
              <a:rPr lang="en-GB" sz="1600" dirty="0">
                <a:solidFill>
                  <a:srgbClr val="4E9A06"/>
                </a:solidFill>
                <a:latin typeface="Courier"/>
              </a:rPr>
              <a:t>"&lt;</a:t>
            </a:r>
            <a:r>
              <a:rPr lang="en-GB" sz="1600" i="1" dirty="0" err="1">
                <a:solidFill>
                  <a:srgbClr val="4E9A06"/>
                </a:solidFill>
                <a:latin typeface="Courier"/>
              </a:rPr>
              <a:t>file.ipa</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remove-app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p>
          <a:p>
            <a:pPr marL="285750" indent="-285750">
              <a:buFont typeface="Arial" panose="020B0604020202020204" pitchFamily="34" charset="0"/>
              <a:buChar char="•"/>
            </a:pPr>
            <a:endParaRPr lang="en-GB" dirty="0">
              <a:solidFill>
                <a:srgbClr val="4E9A06"/>
              </a:solidFill>
              <a:latin typeface="Courier"/>
            </a:endParaRPr>
          </a:p>
          <a:p>
            <a:pPr marL="285750" indent="-285750">
              <a:buFont typeface="Arial" panose="020B0604020202020204" pitchFamily="34" charset="0"/>
              <a:buChar char="•"/>
            </a:pPr>
            <a:r>
              <a:rPr lang="en-GB" dirty="0"/>
              <a:t>On Linux, we use </a:t>
            </a:r>
            <a:r>
              <a:rPr lang="en-GB" dirty="0" err="1">
                <a:latin typeface="Courier"/>
              </a:rPr>
              <a:t>libimobiledevice</a:t>
            </a:r>
            <a:r>
              <a:rPr lang="en-GB" dirty="0"/>
              <a:t>:</a:t>
            </a:r>
          </a:p>
          <a:p>
            <a:pPr marL="476250" lvl="1" indent="-285750">
              <a:buFont typeface="Arial" panose="020B0604020202020204" pitchFamily="34" charset="0"/>
              <a:buChar char="•"/>
            </a:pPr>
            <a:r>
              <a:rPr lang="en-GB" sz="1600" b="1" dirty="0" err="1">
                <a:solidFill>
                  <a:srgbClr val="204A87"/>
                </a:solidFill>
                <a:latin typeface="Courier"/>
              </a:rPr>
              <a:t>ideviceinstaller</a:t>
            </a:r>
            <a:r>
              <a:rPr lang="en-GB" sz="1600" dirty="0">
                <a:latin typeface="Courier"/>
              </a:rPr>
              <a:t> --install </a:t>
            </a:r>
            <a:r>
              <a:rPr lang="en-GB" sz="1600" dirty="0">
                <a:solidFill>
                  <a:srgbClr val="4E9A06"/>
                </a:solidFill>
                <a:latin typeface="Courier"/>
              </a:rPr>
              <a:t>"&lt;</a:t>
            </a:r>
            <a:r>
              <a:rPr lang="en-GB" sz="1600" i="1" dirty="0" err="1">
                <a:solidFill>
                  <a:srgbClr val="4E9A06"/>
                </a:solidFill>
                <a:latin typeface="Courier"/>
              </a:rPr>
              <a:t>file.ipa</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r>
              <a:rPr lang="en-GB" sz="1600" b="1" dirty="0" err="1">
                <a:solidFill>
                  <a:srgbClr val="204A87"/>
                </a:solidFill>
                <a:latin typeface="Courier"/>
              </a:rPr>
              <a:t>ideviceinstaller</a:t>
            </a:r>
            <a:r>
              <a:rPr lang="en-GB" sz="1600" dirty="0">
                <a:latin typeface="Courier"/>
              </a:rPr>
              <a:t> --uninstall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endParaRPr lang="en-GB" dirty="0"/>
          </a:p>
        </p:txBody>
      </p:sp>
    </p:spTree>
    <p:extLst>
      <p:ext uri="{BB962C8B-B14F-4D97-AF65-F5344CB8AC3E}">
        <p14:creationId xmlns:p14="http://schemas.microsoft.com/office/powerpoint/2010/main" val="2755029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Maybe commercial providers can help?</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627197" y="855197"/>
            <a:ext cx="5984854" cy="326446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1934309"/>
            <a:ext cx="7015619" cy="2611690"/>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https://appetize.io/</a:t>
            </a:r>
            <a:endParaRPr lang="en-GB" sz="800" dirty="0"/>
          </a:p>
        </p:txBody>
      </p:sp>
    </p:spTree>
    <p:extLst>
      <p:ext uri="{BB962C8B-B14F-4D97-AF65-F5344CB8AC3E}">
        <p14:creationId xmlns:p14="http://schemas.microsoft.com/office/powerpoint/2010/main" val="1094333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Automation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367650" y="924911"/>
            <a:ext cx="6408698" cy="3286712"/>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https://cydia.saurik.com/package/libactivator/</a:t>
            </a:r>
            <a:endParaRPr lang="en-GB" sz="800" dirty="0"/>
          </a:p>
        </p:txBody>
      </p:sp>
    </p:spTree>
    <p:extLst>
      <p:ext uri="{BB962C8B-B14F-4D97-AF65-F5344CB8AC3E}">
        <p14:creationId xmlns:p14="http://schemas.microsoft.com/office/powerpoint/2010/main" val="4137423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721B-12B4-4DB9-9CDF-66D31611066A}"/>
              </a:ext>
            </a:extLst>
          </p:cNvPr>
          <p:cNvSpPr>
            <a:spLocks noGrp="1"/>
          </p:cNvSpPr>
          <p:nvPr>
            <p:ph type="title"/>
          </p:nvPr>
        </p:nvSpPr>
        <p:spPr/>
        <p:txBody>
          <a:bodyPr/>
          <a:lstStyle/>
          <a:p>
            <a:r>
              <a:rPr lang="en-GB" dirty="0"/>
              <a:t>Automation</a:t>
            </a:r>
          </a:p>
        </p:txBody>
      </p:sp>
      <p:sp>
        <p:nvSpPr>
          <p:cNvPr id="3" name="Content Placeholder 2">
            <a:extLst>
              <a:ext uri="{FF2B5EF4-FFF2-40B4-BE49-F238E27FC236}">
                <a16:creationId xmlns:a16="http://schemas.microsoft.com/office/drawing/2014/main" id="{4D6E636D-B6F4-4A12-B19F-63B26722EF21}"/>
              </a:ext>
            </a:extLst>
          </p:cNvPr>
          <p:cNvSpPr>
            <a:spLocks noGrp="1"/>
          </p:cNvSpPr>
          <p:nvPr>
            <p:ph idx="1"/>
          </p:nvPr>
        </p:nvSpPr>
        <p:spPr/>
        <p:txBody>
          <a:bodyPr/>
          <a:lstStyle/>
          <a:p>
            <a:pPr marL="285750" indent="-285750">
              <a:buFont typeface="Arial" panose="020B0604020202020204" pitchFamily="34" charset="0"/>
              <a:buChar char="•"/>
            </a:pPr>
            <a:r>
              <a:rPr lang="en-GB" dirty="0"/>
              <a:t>On macOS, Configurator can be scripted:</a:t>
            </a: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install-app </a:t>
            </a:r>
            <a:r>
              <a:rPr lang="en-GB" sz="1600" dirty="0">
                <a:solidFill>
                  <a:srgbClr val="4E9A06"/>
                </a:solidFill>
                <a:latin typeface="Courier"/>
              </a:rPr>
              <a:t>"&lt;</a:t>
            </a:r>
            <a:r>
              <a:rPr lang="en-GB" sz="1600" i="1" dirty="0" err="1">
                <a:solidFill>
                  <a:srgbClr val="4E9A06"/>
                </a:solidFill>
                <a:latin typeface="Courier"/>
              </a:rPr>
              <a:t>file.ipa</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remove-app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p>
          <a:p>
            <a:pPr marL="285750" indent="-285750">
              <a:buFont typeface="Arial" panose="020B0604020202020204" pitchFamily="34" charset="0"/>
              <a:buChar char="•"/>
            </a:pPr>
            <a:endParaRPr lang="en-GB" dirty="0">
              <a:solidFill>
                <a:srgbClr val="4E9A06"/>
              </a:solidFill>
              <a:latin typeface="Courier"/>
            </a:endParaRPr>
          </a:p>
          <a:p>
            <a:pPr marL="285750" indent="-285750">
              <a:buFont typeface="Arial" panose="020B0604020202020204" pitchFamily="34" charset="0"/>
              <a:buChar char="•"/>
            </a:pPr>
            <a:r>
              <a:rPr lang="en-GB" dirty="0"/>
              <a:t>On Linux, we use </a:t>
            </a:r>
            <a:r>
              <a:rPr lang="en-GB" dirty="0" err="1">
                <a:latin typeface="Courier"/>
              </a:rPr>
              <a:t>libimobiledevice</a:t>
            </a:r>
            <a:r>
              <a:rPr lang="en-GB" dirty="0"/>
              <a:t>:</a:t>
            </a:r>
          </a:p>
          <a:p>
            <a:pPr marL="476250" lvl="1" indent="-285750">
              <a:buFont typeface="Arial" panose="020B0604020202020204" pitchFamily="34" charset="0"/>
              <a:buChar char="•"/>
            </a:pPr>
            <a:r>
              <a:rPr lang="en-GB" sz="1600" b="1" dirty="0" err="1">
                <a:solidFill>
                  <a:srgbClr val="204A87"/>
                </a:solidFill>
                <a:latin typeface="Courier"/>
              </a:rPr>
              <a:t>ideviceinstaller</a:t>
            </a:r>
            <a:r>
              <a:rPr lang="en-GB" sz="1600" dirty="0">
                <a:latin typeface="Courier"/>
              </a:rPr>
              <a:t> --install </a:t>
            </a:r>
            <a:r>
              <a:rPr lang="en-GB" sz="1600" dirty="0">
                <a:solidFill>
                  <a:srgbClr val="4E9A06"/>
                </a:solidFill>
                <a:latin typeface="Courier"/>
              </a:rPr>
              <a:t>"&lt;</a:t>
            </a:r>
            <a:r>
              <a:rPr lang="en-GB" sz="1600" i="1" dirty="0" err="1">
                <a:solidFill>
                  <a:srgbClr val="4E9A06"/>
                </a:solidFill>
                <a:latin typeface="Courier"/>
              </a:rPr>
              <a:t>file.ipa</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r>
              <a:rPr lang="en-GB" sz="1600" b="1" dirty="0" err="1">
                <a:solidFill>
                  <a:srgbClr val="204A87"/>
                </a:solidFill>
                <a:latin typeface="Courier"/>
              </a:rPr>
              <a:t>ideviceinstaller</a:t>
            </a:r>
            <a:r>
              <a:rPr lang="en-GB" sz="1600" dirty="0">
                <a:latin typeface="Courier"/>
              </a:rPr>
              <a:t> --uninstall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p>
          <a:p>
            <a:pPr marL="476250" lvl="1" indent="-285750">
              <a:buFont typeface="Arial" panose="020B0604020202020204" pitchFamily="34" charset="0"/>
              <a:buChar char="•"/>
            </a:pPr>
            <a:endParaRPr lang="en-GB" dirty="0">
              <a:solidFill>
                <a:srgbClr val="4E9A06"/>
              </a:solidFill>
              <a:latin typeface="Courier"/>
            </a:endParaRPr>
          </a:p>
          <a:p>
            <a:pPr marL="285750" indent="-285750">
              <a:buFont typeface="Arial" panose="020B0604020202020204" pitchFamily="34" charset="0"/>
              <a:buChar char="•"/>
            </a:pPr>
            <a:r>
              <a:rPr lang="en-GB" dirty="0"/>
              <a:t>For the rest, we SSH into the device and use Activator:</a:t>
            </a:r>
          </a:p>
          <a:p>
            <a:pPr marL="476250" lvl="1" indent="-285750">
              <a:buFont typeface="Arial" panose="020B0604020202020204" pitchFamily="34" charset="0"/>
              <a:buChar char="•"/>
            </a:pPr>
            <a:r>
              <a:rPr lang="en-GB" sz="1600" b="1" dirty="0">
                <a:solidFill>
                  <a:srgbClr val="204A87"/>
                </a:solidFill>
                <a:latin typeface="Courier"/>
              </a:rPr>
              <a:t>activator</a:t>
            </a:r>
            <a:r>
              <a:rPr lang="en-GB" sz="1600" dirty="0">
                <a:latin typeface="Courier"/>
              </a:rPr>
              <a:t> send </a:t>
            </a:r>
            <a:r>
              <a:rPr lang="en-GB" sz="1600" dirty="0" err="1">
                <a:latin typeface="Courier"/>
              </a:rPr>
              <a:t>libactivator.system.homebutton</a:t>
            </a:r>
            <a:endParaRPr lang="en-GB" dirty="0">
              <a:latin typeface="Courier"/>
            </a:endParaRPr>
          </a:p>
          <a:p>
            <a:pPr marL="476250" lvl="1" indent="-285750">
              <a:buFont typeface="Arial" panose="020B0604020202020204" pitchFamily="34" charset="0"/>
              <a:buChar char="•"/>
            </a:pPr>
            <a:r>
              <a:rPr lang="en-GB" sz="1600" b="1" dirty="0">
                <a:solidFill>
                  <a:srgbClr val="204A87"/>
                </a:solidFill>
                <a:latin typeface="Courier"/>
              </a:rPr>
              <a:t>activator</a:t>
            </a:r>
            <a:r>
              <a:rPr lang="en-GB" sz="1600" dirty="0">
                <a:latin typeface="Courier"/>
              </a:rPr>
              <a:t> send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endParaRPr lang="en-GB" sz="1600" b="1" dirty="0">
              <a:solidFill>
                <a:srgbClr val="204A87"/>
              </a:solidFill>
              <a:latin typeface="Courier"/>
            </a:endParaRPr>
          </a:p>
          <a:p>
            <a:pPr marL="476250" lvl="1" indent="-285750">
              <a:buFont typeface="Arial" panose="020B0604020202020204" pitchFamily="34" charset="0"/>
              <a:buChar char="•"/>
            </a:pPr>
            <a:r>
              <a:rPr lang="en-GB" sz="1600" b="1" dirty="0">
                <a:solidFill>
                  <a:srgbClr val="204A87"/>
                </a:solidFill>
                <a:latin typeface="Courier"/>
              </a:rPr>
              <a:t>activator</a:t>
            </a:r>
            <a:r>
              <a:rPr lang="en-GB" sz="1600" dirty="0">
                <a:latin typeface="Courier"/>
              </a:rPr>
              <a:t> listeners</a:t>
            </a:r>
            <a:endParaRPr lang="en-GB" dirty="0"/>
          </a:p>
        </p:txBody>
      </p:sp>
    </p:spTree>
    <p:extLst>
      <p:ext uri="{BB962C8B-B14F-4D97-AF65-F5344CB8AC3E}">
        <p14:creationId xmlns:p14="http://schemas.microsoft.com/office/powerpoint/2010/main" val="306341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Automatically granting permissions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391183" y="924911"/>
            <a:ext cx="6361631" cy="3286712"/>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https://objective-see.com/blog/blog_0x4C.html</a:t>
            </a:r>
            <a:endParaRPr lang="en-GB" sz="800" dirty="0"/>
          </a:p>
        </p:txBody>
      </p:sp>
      <p:sp>
        <p:nvSpPr>
          <p:cNvPr id="7" name="Rectangle 6">
            <a:extLst>
              <a:ext uri="{FF2B5EF4-FFF2-40B4-BE49-F238E27FC236}">
                <a16:creationId xmlns:a16="http://schemas.microsoft.com/office/drawing/2014/main" id="{71E498D9-7D73-4F36-A44A-D5E343F553A6}"/>
              </a:ext>
            </a:extLst>
          </p:cNvPr>
          <p:cNvSpPr/>
          <p:nvPr/>
        </p:nvSpPr>
        <p:spPr bwMode="auto">
          <a:xfrm>
            <a:off x="2682007" y="1956288"/>
            <a:ext cx="2074631" cy="12748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86FD1195-7579-4C13-B881-B8C5D4C8BD42}"/>
              </a:ext>
            </a:extLst>
          </p:cNvPr>
          <p:cNvSpPr/>
          <p:nvPr/>
        </p:nvSpPr>
        <p:spPr bwMode="auto">
          <a:xfrm>
            <a:off x="2567707" y="3354265"/>
            <a:ext cx="3885847" cy="42642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56225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P spid="7" grpId="1"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C50F-5395-4478-8E59-F713210E7631}"/>
              </a:ext>
            </a:extLst>
          </p:cNvPr>
          <p:cNvSpPr>
            <a:spLocks noGrp="1"/>
          </p:cNvSpPr>
          <p:nvPr>
            <p:ph type="title"/>
          </p:nvPr>
        </p:nvSpPr>
        <p:spPr/>
        <p:txBody>
          <a:bodyPr/>
          <a:lstStyle/>
          <a:p>
            <a:r>
              <a:rPr lang="en-GB" dirty="0"/>
              <a:t>Automatically granting permissions</a:t>
            </a:r>
          </a:p>
        </p:txBody>
      </p:sp>
      <p:pic>
        <p:nvPicPr>
          <p:cNvPr id="5" name="Content Placeholder 4" descr="Text&#10;&#10;Description automatically generated">
            <a:extLst>
              <a:ext uri="{FF2B5EF4-FFF2-40B4-BE49-F238E27FC236}">
                <a16:creationId xmlns:a16="http://schemas.microsoft.com/office/drawing/2014/main" id="{0345700C-AD34-4C5F-BC38-E63CCD3D2E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948" y="740996"/>
            <a:ext cx="7014104" cy="3661508"/>
          </a:xfrm>
        </p:spPr>
      </p:pic>
      <p:sp>
        <p:nvSpPr>
          <p:cNvPr id="3" name="Rectangle 2">
            <a:extLst>
              <a:ext uri="{FF2B5EF4-FFF2-40B4-BE49-F238E27FC236}">
                <a16:creationId xmlns:a16="http://schemas.microsoft.com/office/drawing/2014/main" id="{3E656F72-7CE0-451D-893A-856C31FE6F9F}"/>
              </a:ext>
            </a:extLst>
          </p:cNvPr>
          <p:cNvSpPr/>
          <p:nvPr/>
        </p:nvSpPr>
        <p:spPr bwMode="auto">
          <a:xfrm>
            <a:off x="1185495" y="1462575"/>
            <a:ext cx="3815130" cy="451949"/>
          </a:xfrm>
          <a:prstGeom prst="rect">
            <a:avLst/>
          </a:prstGeom>
          <a:solidFill>
            <a:srgbClr val="2E343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7102BAA-DD16-441D-B964-3D5169FF8339}"/>
              </a:ext>
            </a:extLst>
          </p:cNvPr>
          <p:cNvSpPr/>
          <p:nvPr/>
        </p:nvSpPr>
        <p:spPr bwMode="auto">
          <a:xfrm>
            <a:off x="1185494" y="1927224"/>
            <a:ext cx="5718225" cy="1301753"/>
          </a:xfrm>
          <a:prstGeom prst="rect">
            <a:avLst/>
          </a:prstGeom>
          <a:solidFill>
            <a:srgbClr val="2E343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67BAF59-0BFF-4FFB-B0C8-6B33F9BAE8D6}"/>
              </a:ext>
            </a:extLst>
          </p:cNvPr>
          <p:cNvSpPr/>
          <p:nvPr/>
        </p:nvSpPr>
        <p:spPr bwMode="auto">
          <a:xfrm>
            <a:off x="1134559" y="2505807"/>
            <a:ext cx="3903434" cy="325315"/>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9403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C50F-5395-4478-8E59-F713210E7631}"/>
              </a:ext>
            </a:extLst>
          </p:cNvPr>
          <p:cNvSpPr>
            <a:spLocks noGrp="1"/>
          </p:cNvSpPr>
          <p:nvPr>
            <p:ph type="title"/>
          </p:nvPr>
        </p:nvSpPr>
        <p:spPr/>
        <p:txBody>
          <a:bodyPr/>
          <a:lstStyle/>
          <a:p>
            <a:r>
              <a:rPr lang="en-GB" dirty="0"/>
              <a:t>Automatically granting permissions</a:t>
            </a:r>
          </a:p>
        </p:txBody>
      </p:sp>
      <p:pic>
        <p:nvPicPr>
          <p:cNvPr id="5" name="Content Placeholder 4" descr="A picture containing text, computer, electronics, black&#10;&#10;Description automatically generated">
            <a:extLst>
              <a:ext uri="{FF2B5EF4-FFF2-40B4-BE49-F238E27FC236}">
                <a16:creationId xmlns:a16="http://schemas.microsoft.com/office/drawing/2014/main" id="{F0C399C0-D13F-4501-928F-A02E87D76C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954" y="737775"/>
            <a:ext cx="7640092" cy="3667950"/>
          </a:xfrm>
        </p:spPr>
      </p:pic>
      <p:sp>
        <p:nvSpPr>
          <p:cNvPr id="7" name="Rectangle 6">
            <a:extLst>
              <a:ext uri="{FF2B5EF4-FFF2-40B4-BE49-F238E27FC236}">
                <a16:creationId xmlns:a16="http://schemas.microsoft.com/office/drawing/2014/main" id="{81BC18B0-7F54-46E7-B6D1-3B6476970006}"/>
              </a:ext>
            </a:extLst>
          </p:cNvPr>
          <p:cNvSpPr/>
          <p:nvPr/>
        </p:nvSpPr>
        <p:spPr bwMode="auto">
          <a:xfrm>
            <a:off x="897167" y="1509194"/>
            <a:ext cx="922842" cy="22539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81542C35-C544-4017-B3E1-CF7411089F6A}"/>
              </a:ext>
            </a:extLst>
          </p:cNvPr>
          <p:cNvSpPr/>
          <p:nvPr/>
        </p:nvSpPr>
        <p:spPr bwMode="auto">
          <a:xfrm>
            <a:off x="1767604" y="1509194"/>
            <a:ext cx="1248157" cy="22539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254E7BF1-C770-44BF-8470-094B9B86CFB3}"/>
              </a:ext>
            </a:extLst>
          </p:cNvPr>
          <p:cNvSpPr/>
          <p:nvPr/>
        </p:nvSpPr>
        <p:spPr bwMode="auto">
          <a:xfrm>
            <a:off x="3253504" y="1517986"/>
            <a:ext cx="527189" cy="22539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Callout: Line 5">
            <a:extLst>
              <a:ext uri="{FF2B5EF4-FFF2-40B4-BE49-F238E27FC236}">
                <a16:creationId xmlns:a16="http://schemas.microsoft.com/office/drawing/2014/main" id="{B36755EE-819A-4469-BB38-59B0C52A3495}"/>
              </a:ext>
            </a:extLst>
          </p:cNvPr>
          <p:cNvSpPr/>
          <p:nvPr/>
        </p:nvSpPr>
        <p:spPr bwMode="auto">
          <a:xfrm>
            <a:off x="4475284" y="2320849"/>
            <a:ext cx="2804747" cy="1582936"/>
          </a:xfrm>
          <a:prstGeom prst="borderCallout1">
            <a:avLst>
              <a:gd name="adj1" fmla="val 19861"/>
              <a:gd name="adj2" fmla="val -4258"/>
              <a:gd name="adj3" fmla="val -19273"/>
              <a:gd name="adj4" fmla="val -25088"/>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err="1">
                <a:latin typeface="Courier"/>
              </a:rPr>
              <a:t>auth_value</a:t>
            </a:r>
            <a:r>
              <a:rPr lang="en-GB" dirty="0">
                <a:latin typeface="Courier"/>
              </a:rPr>
              <a:t> </a:t>
            </a:r>
            <a:r>
              <a:rPr lang="en-GB" b="1" dirty="0">
                <a:solidFill>
                  <a:srgbClr val="CE5C00"/>
                </a:solidFill>
                <a:latin typeface="Courier"/>
              </a:rPr>
              <a:t>==</a:t>
            </a:r>
            <a:r>
              <a:rPr lang="en-GB" dirty="0">
                <a:latin typeface="Courier"/>
              </a:rPr>
              <a:t> </a:t>
            </a:r>
            <a:r>
              <a:rPr lang="en-GB" dirty="0">
                <a:solidFill>
                  <a:srgbClr val="0000CF"/>
                </a:solidFill>
                <a:latin typeface="Courier"/>
              </a:rPr>
              <a:t>0</a:t>
            </a:r>
            <a:r>
              <a:rPr lang="en-GB" dirty="0"/>
              <a:t>: permission not granted</a:t>
            </a:r>
          </a:p>
          <a:p>
            <a:pPr algn="ctr"/>
            <a:endParaRPr lang="en-GB" dirty="0"/>
          </a:p>
          <a:p>
            <a:pPr algn="ctr"/>
            <a:r>
              <a:rPr lang="en-GB" dirty="0" err="1">
                <a:latin typeface="Courier"/>
              </a:rPr>
              <a:t>auth_value</a:t>
            </a:r>
            <a:r>
              <a:rPr lang="en-GB" dirty="0">
                <a:latin typeface="Courier"/>
              </a:rPr>
              <a:t> </a:t>
            </a:r>
            <a:r>
              <a:rPr lang="en-GB" b="1" dirty="0">
                <a:solidFill>
                  <a:srgbClr val="CE5C00"/>
                </a:solidFill>
                <a:latin typeface="Courier"/>
              </a:rPr>
              <a:t>==</a:t>
            </a:r>
            <a:r>
              <a:rPr lang="en-GB" dirty="0">
                <a:latin typeface="Courier"/>
              </a:rPr>
              <a:t> </a:t>
            </a:r>
            <a:r>
              <a:rPr lang="en-GB" dirty="0">
                <a:solidFill>
                  <a:srgbClr val="0000CF"/>
                </a:solidFill>
                <a:latin typeface="Courier"/>
              </a:rPr>
              <a:t>2</a:t>
            </a:r>
            <a:r>
              <a:rPr lang="en-GB" dirty="0"/>
              <a:t>: permission granted</a:t>
            </a:r>
          </a:p>
        </p:txBody>
      </p:sp>
    </p:spTree>
    <p:extLst>
      <p:ext uri="{BB962C8B-B14F-4D97-AF65-F5344CB8AC3E}">
        <p14:creationId xmlns:p14="http://schemas.microsoft.com/office/powerpoint/2010/main" val="140330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C50F-5395-4478-8E59-F713210E7631}"/>
              </a:ext>
            </a:extLst>
          </p:cNvPr>
          <p:cNvSpPr>
            <a:spLocks noGrp="1"/>
          </p:cNvSpPr>
          <p:nvPr>
            <p:ph type="title"/>
          </p:nvPr>
        </p:nvSpPr>
        <p:spPr/>
        <p:txBody>
          <a:bodyPr/>
          <a:lstStyle/>
          <a:p>
            <a:r>
              <a:rPr lang="en-GB" dirty="0"/>
              <a:t>Automatically granting permissions</a:t>
            </a:r>
          </a:p>
        </p:txBody>
      </p:sp>
      <p:pic>
        <p:nvPicPr>
          <p:cNvPr id="8" name="Content Placeholder 7" descr="Text&#10;&#10;Description automatically generated">
            <a:extLst>
              <a:ext uri="{FF2B5EF4-FFF2-40B4-BE49-F238E27FC236}">
                <a16:creationId xmlns:a16="http://schemas.microsoft.com/office/drawing/2014/main" id="{4A1FA9FB-30D5-4E49-920B-6894B3411B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3110" y="614362"/>
            <a:ext cx="7337779" cy="3907194"/>
          </a:xfrm>
        </p:spPr>
      </p:pic>
      <p:sp>
        <p:nvSpPr>
          <p:cNvPr id="6" name="Rectangle 5">
            <a:extLst>
              <a:ext uri="{FF2B5EF4-FFF2-40B4-BE49-F238E27FC236}">
                <a16:creationId xmlns:a16="http://schemas.microsoft.com/office/drawing/2014/main" id="{767BAF59-0BFF-4FFB-B0C8-6B33F9BAE8D6}"/>
              </a:ext>
            </a:extLst>
          </p:cNvPr>
          <p:cNvSpPr/>
          <p:nvPr/>
        </p:nvSpPr>
        <p:spPr bwMode="auto">
          <a:xfrm>
            <a:off x="1371951" y="2804746"/>
            <a:ext cx="2918695" cy="26377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AEF12276-9D5A-4BC8-9510-256C8D27C47C}"/>
              </a:ext>
            </a:extLst>
          </p:cNvPr>
          <p:cNvSpPr/>
          <p:nvPr/>
        </p:nvSpPr>
        <p:spPr bwMode="auto">
          <a:xfrm>
            <a:off x="1371951" y="2625383"/>
            <a:ext cx="4694741" cy="26377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575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AA73-717F-48D6-BB6E-2C360E87139C}"/>
              </a:ext>
            </a:extLst>
          </p:cNvPr>
          <p:cNvSpPr>
            <a:spLocks noGrp="1"/>
          </p:cNvSpPr>
          <p:nvPr>
            <p:ph type="title"/>
          </p:nvPr>
        </p:nvSpPr>
        <p:spPr/>
        <p:txBody>
          <a:bodyPr/>
          <a:lstStyle/>
          <a:p>
            <a:r>
              <a:rPr lang="en-GB" dirty="0"/>
              <a:t>The available permissions</a:t>
            </a:r>
          </a:p>
        </p:txBody>
      </p:sp>
      <p:graphicFrame>
        <p:nvGraphicFramePr>
          <p:cNvPr id="4" name="Table 4">
            <a:extLst>
              <a:ext uri="{FF2B5EF4-FFF2-40B4-BE49-F238E27FC236}">
                <a16:creationId xmlns:a16="http://schemas.microsoft.com/office/drawing/2014/main" id="{8608A270-AF77-4D0F-B363-572281662553}"/>
              </a:ext>
            </a:extLst>
          </p:cNvPr>
          <p:cNvGraphicFramePr>
            <a:graphicFrameLocks noGrp="1"/>
          </p:cNvGraphicFramePr>
          <p:nvPr>
            <p:ph idx="1"/>
            <p:extLst>
              <p:ext uri="{D42A27DB-BD31-4B8C-83A1-F6EECF244321}">
                <p14:modId xmlns:p14="http://schemas.microsoft.com/office/powerpoint/2010/main" val="49469592"/>
              </p:ext>
            </p:extLst>
          </p:nvPr>
        </p:nvGraphicFramePr>
        <p:xfrm>
          <a:off x="431799" y="724462"/>
          <a:ext cx="8375649" cy="3619566"/>
        </p:xfrm>
        <a:graphic>
          <a:graphicData uri="http://schemas.openxmlformats.org/drawingml/2006/table">
            <a:tbl>
              <a:tblPr firstRow="1" bandRow="1">
                <a:tableStyleId>{5C22544A-7EE6-4342-B048-85BDC9FD1C3A}</a:tableStyleId>
              </a:tblPr>
              <a:tblGrid>
                <a:gridCol w="204012">
                  <a:extLst>
                    <a:ext uri="{9D8B030D-6E8A-4147-A177-3AD203B41FA5}">
                      <a16:colId xmlns:a16="http://schemas.microsoft.com/office/drawing/2014/main" val="3645988301"/>
                    </a:ext>
                  </a:extLst>
                </a:gridCol>
                <a:gridCol w="2415120">
                  <a:extLst>
                    <a:ext uri="{9D8B030D-6E8A-4147-A177-3AD203B41FA5}">
                      <a16:colId xmlns:a16="http://schemas.microsoft.com/office/drawing/2014/main" val="1806031121"/>
                    </a:ext>
                  </a:extLst>
                </a:gridCol>
                <a:gridCol w="1169377">
                  <a:extLst>
                    <a:ext uri="{9D8B030D-6E8A-4147-A177-3AD203B41FA5}">
                      <a16:colId xmlns:a16="http://schemas.microsoft.com/office/drawing/2014/main" val="4044686593"/>
                    </a:ext>
                  </a:extLst>
                </a:gridCol>
                <a:gridCol w="4587140">
                  <a:extLst>
                    <a:ext uri="{9D8B030D-6E8A-4147-A177-3AD203B41FA5}">
                      <a16:colId xmlns:a16="http://schemas.microsoft.com/office/drawing/2014/main" val="3377328061"/>
                    </a:ext>
                  </a:extLst>
                </a:gridCol>
              </a:tblGrid>
              <a:tr h="201664">
                <a:tc>
                  <a:txBody>
                    <a:bodyPr/>
                    <a:lstStyle/>
                    <a:p>
                      <a:pPr algn="ctr"/>
                      <a:endParaRPr lang="en-GB" sz="900" b="1" dirty="0">
                        <a:latin typeface="Courier"/>
                      </a:endParaRPr>
                    </a:p>
                  </a:txBody>
                  <a:tcPr marL="87343" marR="87343" marT="43671" marB="43671"/>
                </a:tc>
                <a:tc>
                  <a:txBody>
                    <a:bodyPr/>
                    <a:lstStyle/>
                    <a:p>
                      <a:r>
                        <a:rPr lang="en-GB" sz="1000" dirty="0">
                          <a:latin typeface="Courier"/>
                        </a:rPr>
                        <a:t>service</a:t>
                      </a:r>
                      <a:endParaRPr lang="en-GB" sz="900" dirty="0">
                        <a:latin typeface="Courier"/>
                      </a:endParaRPr>
                    </a:p>
                  </a:txBody>
                  <a:tcPr marL="87343" marR="87343" marT="43671" marB="43671"/>
                </a:tc>
                <a:tc>
                  <a:txBody>
                    <a:bodyPr/>
                    <a:lstStyle/>
                    <a:p>
                      <a:r>
                        <a:rPr lang="en-GB" sz="900" dirty="0"/>
                        <a:t>Label in Settings</a:t>
                      </a:r>
                    </a:p>
                  </a:txBody>
                  <a:tcPr marL="87343" marR="87343" marT="43671" marB="43671"/>
                </a:tc>
                <a:tc>
                  <a:txBody>
                    <a:bodyPr/>
                    <a:lstStyle/>
                    <a:p>
                      <a:r>
                        <a:rPr lang="en-GB" sz="900" dirty="0"/>
                        <a:t>Description</a:t>
                      </a:r>
                    </a:p>
                  </a:txBody>
                  <a:tcPr marL="87343" marR="87343" marT="43671" marB="43671"/>
                </a:tc>
                <a:extLst>
                  <a:ext uri="{0D108BD9-81ED-4DB2-BD59-A6C34878D82A}">
                    <a16:rowId xmlns:a16="http://schemas.microsoft.com/office/drawing/2014/main" val="1844056898"/>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kTCCServiceCalendar</a:t>
                      </a:r>
                      <a:endParaRPr lang="en-GB" sz="800" dirty="0">
                        <a:latin typeface="Courier"/>
                      </a:endParaRPr>
                    </a:p>
                  </a:txBody>
                  <a:tcPr marL="87343" marR="87343" marT="43671" marB="43671"/>
                </a:tc>
                <a:tc>
                  <a:txBody>
                    <a:bodyPr/>
                    <a:lstStyle/>
                    <a:p>
                      <a:r>
                        <a:rPr lang="en-GB" sz="900" dirty="0"/>
                        <a:t>Calendars</a:t>
                      </a:r>
                    </a:p>
                  </a:txBody>
                  <a:tcPr marL="87343" marR="87343" marT="43671" marB="43671"/>
                </a:tc>
                <a:tc>
                  <a:txBody>
                    <a:bodyPr/>
                    <a:lstStyle/>
                    <a:p>
                      <a:r>
                        <a:rPr lang="en-GB" sz="900" dirty="0"/>
                        <a:t>“Access Your Calendar”</a:t>
                      </a:r>
                    </a:p>
                  </a:txBody>
                  <a:tcPr marL="87343" marR="87343" marT="43671" marB="43671"/>
                </a:tc>
                <a:extLst>
                  <a:ext uri="{0D108BD9-81ED-4DB2-BD59-A6C34878D82A}">
                    <a16:rowId xmlns:a16="http://schemas.microsoft.com/office/drawing/2014/main" val="604118496"/>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kTCCServiceAddressBook</a:t>
                      </a:r>
                      <a:endParaRPr lang="en-GB" sz="800" dirty="0">
                        <a:latin typeface="Courier"/>
                      </a:endParaRPr>
                    </a:p>
                  </a:txBody>
                  <a:tcPr marL="87343" marR="87343" marT="43671" marB="43671"/>
                </a:tc>
                <a:tc>
                  <a:txBody>
                    <a:bodyPr/>
                    <a:lstStyle/>
                    <a:p>
                      <a:r>
                        <a:rPr lang="en-GB" sz="900" dirty="0"/>
                        <a:t>Contacts</a:t>
                      </a:r>
                    </a:p>
                  </a:txBody>
                  <a:tcPr marL="87343" marR="87343" marT="43671" marB="43671"/>
                </a:tc>
                <a:tc>
                  <a:txBody>
                    <a:bodyPr/>
                    <a:lstStyle/>
                    <a:p>
                      <a:r>
                        <a:rPr lang="en-GB" sz="900" dirty="0"/>
                        <a:t>“Access Your Contacts”</a:t>
                      </a:r>
                    </a:p>
                  </a:txBody>
                  <a:tcPr marL="87343" marR="87343" marT="43671" marB="43671"/>
                </a:tc>
                <a:extLst>
                  <a:ext uri="{0D108BD9-81ED-4DB2-BD59-A6C34878D82A}">
                    <a16:rowId xmlns:a16="http://schemas.microsoft.com/office/drawing/2014/main" val="3255842603"/>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kTCCServiceReminders</a:t>
                      </a:r>
                      <a:endParaRPr lang="en-GB" sz="800" dirty="0">
                        <a:latin typeface="Courier"/>
                      </a:endParaRPr>
                    </a:p>
                  </a:txBody>
                  <a:tcPr marL="87343" marR="87343" marT="43671" marB="43671"/>
                </a:tc>
                <a:tc>
                  <a:txBody>
                    <a:bodyPr/>
                    <a:lstStyle/>
                    <a:p>
                      <a:r>
                        <a:rPr lang="en-GB" sz="900" dirty="0"/>
                        <a:t>Reminders</a:t>
                      </a:r>
                    </a:p>
                  </a:txBody>
                  <a:tcPr marL="87343" marR="87343" marT="43671" marB="43671"/>
                </a:tc>
                <a:tc>
                  <a:txBody>
                    <a:bodyPr/>
                    <a:lstStyle/>
                    <a:p>
                      <a:r>
                        <a:rPr lang="en-GB" sz="900" dirty="0"/>
                        <a:t>“Access Your Reminders”</a:t>
                      </a:r>
                    </a:p>
                  </a:txBody>
                  <a:tcPr marL="87343" marR="87343" marT="43671" marB="43671"/>
                </a:tc>
                <a:extLst>
                  <a:ext uri="{0D108BD9-81ED-4DB2-BD59-A6C34878D82A}">
                    <a16:rowId xmlns:a16="http://schemas.microsoft.com/office/drawing/2014/main" val="3802388869"/>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kTCCServicePhotos</a:t>
                      </a:r>
                      <a:endParaRPr lang="en-GB" sz="800" dirty="0">
                        <a:latin typeface="Courier"/>
                      </a:endParaRPr>
                    </a:p>
                  </a:txBody>
                  <a:tcPr marL="87343" marR="87343" marT="43671" marB="43671"/>
                </a:tc>
                <a:tc>
                  <a:txBody>
                    <a:bodyPr/>
                    <a:lstStyle/>
                    <a:p>
                      <a:r>
                        <a:rPr lang="en-GB" sz="900" dirty="0"/>
                        <a:t>Photos (All Photos)</a:t>
                      </a:r>
                    </a:p>
                  </a:txBody>
                  <a:tcPr marL="87343" marR="87343" marT="43671" marB="43671"/>
                </a:tc>
                <a:tc>
                  <a:txBody>
                    <a:bodyPr/>
                    <a:lstStyle/>
                    <a:p>
                      <a:r>
                        <a:rPr lang="en-GB" sz="900" dirty="0"/>
                        <a:t>“Access your photos”</a:t>
                      </a:r>
                    </a:p>
                  </a:txBody>
                  <a:tcPr marL="87343" marR="87343" marT="43671" marB="43671"/>
                </a:tc>
                <a:extLst>
                  <a:ext uri="{0D108BD9-81ED-4DB2-BD59-A6C34878D82A}">
                    <a16:rowId xmlns:a16="http://schemas.microsoft.com/office/drawing/2014/main" val="2010481352"/>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kTCCServicePhotosAdd</a:t>
                      </a:r>
                      <a:endParaRPr lang="en-GB" sz="800" dirty="0">
                        <a:latin typeface="Courier"/>
                      </a:endParaRPr>
                    </a:p>
                  </a:txBody>
                  <a:tcPr marL="87343" marR="87343" marT="43671" marB="43671"/>
                </a:tc>
                <a:tc>
                  <a:txBody>
                    <a:bodyPr/>
                    <a:lstStyle/>
                    <a:p>
                      <a:r>
                        <a:rPr lang="en-GB" sz="900" dirty="0"/>
                        <a:t>Photos (Add Photos Only)</a:t>
                      </a:r>
                    </a:p>
                  </a:txBody>
                  <a:tcPr marL="87343" marR="87343" marT="43671" marB="43671"/>
                </a:tc>
                <a:tc>
                  <a:txBody>
                    <a:bodyPr/>
                    <a:lstStyle/>
                    <a:p>
                      <a:r>
                        <a:rPr lang="en-GB" sz="900" dirty="0"/>
                        <a:t>“Add to your Photos”</a:t>
                      </a:r>
                    </a:p>
                  </a:txBody>
                  <a:tcPr marL="87343" marR="87343" marT="43671" marB="43671"/>
                </a:tc>
                <a:extLst>
                  <a:ext uri="{0D108BD9-81ED-4DB2-BD59-A6C34878D82A}">
                    <a16:rowId xmlns:a16="http://schemas.microsoft.com/office/drawing/2014/main" val="3574191161"/>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kTCCServiceMediaLibrary</a:t>
                      </a:r>
                      <a:endParaRPr lang="en-GB" sz="800" dirty="0">
                        <a:latin typeface="Courier"/>
                      </a:endParaRPr>
                    </a:p>
                  </a:txBody>
                  <a:tcPr marL="87343" marR="87343" marT="43671" marB="43671"/>
                </a:tc>
                <a:tc>
                  <a:txBody>
                    <a:bodyPr/>
                    <a:lstStyle/>
                    <a:p>
                      <a:r>
                        <a:rPr lang="en-GB" sz="900" dirty="0"/>
                        <a:t>Media &amp; Apple Music</a:t>
                      </a:r>
                    </a:p>
                  </a:txBody>
                  <a:tcPr marL="87343" marR="87343" marT="43671" marB="43671"/>
                </a:tc>
                <a:tc>
                  <a:txBody>
                    <a:bodyPr/>
                    <a:lstStyle/>
                    <a:p>
                      <a:r>
                        <a:rPr lang="en-GB" sz="900" dirty="0"/>
                        <a:t>“Access Apple Music, your music and video activity, and your media library”</a:t>
                      </a:r>
                    </a:p>
                  </a:txBody>
                  <a:tcPr marL="87343" marR="87343" marT="43671" marB="43671"/>
                </a:tc>
                <a:extLst>
                  <a:ext uri="{0D108BD9-81ED-4DB2-BD59-A6C34878D82A}">
                    <a16:rowId xmlns:a16="http://schemas.microsoft.com/office/drawing/2014/main" val="4196930811"/>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kTCCServiceBluetoothAlways</a:t>
                      </a:r>
                      <a:endParaRPr lang="en-GB" sz="800" dirty="0">
                        <a:latin typeface="Courier"/>
                      </a:endParaRPr>
                    </a:p>
                  </a:txBody>
                  <a:tcPr marL="87343" marR="87343" marT="43671" marB="43671"/>
                </a:tc>
                <a:tc>
                  <a:txBody>
                    <a:bodyPr/>
                    <a:lstStyle/>
                    <a:p>
                      <a:r>
                        <a:rPr lang="en-GB" sz="900" dirty="0"/>
                        <a:t>Bluetooth</a:t>
                      </a:r>
                    </a:p>
                  </a:txBody>
                  <a:tcPr marL="87343" marR="87343" marT="43671" marB="43671"/>
                </a:tc>
                <a:tc>
                  <a:txBody>
                    <a:bodyPr/>
                    <a:lstStyle/>
                    <a:p>
                      <a:r>
                        <a:rPr lang="en-GB" sz="900" dirty="0"/>
                        <a:t>“Find and connect to Bluetooth accessories. This app may also use Bluetooth to know when you’re nearby.”</a:t>
                      </a:r>
                    </a:p>
                  </a:txBody>
                  <a:tcPr marL="87343" marR="87343" marT="43671" marB="43671"/>
                </a:tc>
                <a:extLst>
                  <a:ext uri="{0D108BD9-81ED-4DB2-BD59-A6C34878D82A}">
                    <a16:rowId xmlns:a16="http://schemas.microsoft.com/office/drawing/2014/main" val="326463366"/>
                  </a:ext>
                </a:extLst>
              </a:tr>
              <a:tr h="201664">
                <a:tc>
                  <a:txBody>
                    <a:bodyPr/>
                    <a:lstStyle/>
                    <a:p>
                      <a:pPr algn="ctr"/>
                      <a:r>
                        <a:rPr lang="en-DE" sz="800" b="1" dirty="0"/>
                        <a:t>☐</a:t>
                      </a:r>
                      <a:endParaRPr lang="en-GB" sz="800" b="1" dirty="0">
                        <a:latin typeface="Courier"/>
                      </a:endParaRPr>
                    </a:p>
                  </a:txBody>
                  <a:tcPr marL="87343" marR="87343" marT="43671" marB="43671"/>
                </a:tc>
                <a:tc>
                  <a:txBody>
                    <a:bodyPr/>
                    <a:lstStyle/>
                    <a:p>
                      <a:r>
                        <a:rPr lang="en-GB" sz="800" dirty="0" err="1">
                          <a:latin typeface="Courier"/>
                        </a:rPr>
                        <a:t>kTCCServiceSpeechRecognition</a:t>
                      </a:r>
                      <a:endParaRPr lang="en-GB" sz="800" dirty="0">
                        <a:latin typeface="Courier"/>
                      </a:endParaRPr>
                    </a:p>
                  </a:txBody>
                  <a:tcPr marL="87343" marR="87343" marT="43671" marB="43671"/>
                </a:tc>
                <a:tc>
                  <a:txBody>
                    <a:bodyPr/>
                    <a:lstStyle/>
                    <a:p>
                      <a:r>
                        <a:rPr lang="en-GB" sz="900" dirty="0"/>
                        <a:t>Speech Recognition</a:t>
                      </a:r>
                    </a:p>
                  </a:txBody>
                  <a:tcPr marL="87343" marR="87343" marT="43671" marB="43671"/>
                </a:tc>
                <a:tc>
                  <a:txBody>
                    <a:bodyPr/>
                    <a:lstStyle/>
                    <a:p>
                      <a:r>
                        <a:rPr lang="en-GB" sz="900" dirty="0"/>
                        <a:t>“Access Speech Recognition”, “Speech data from this app will be sent to Apple to process your requests. This will also help Apple improve its speech recognition technology.”</a:t>
                      </a:r>
                    </a:p>
                  </a:txBody>
                  <a:tcPr marL="87343" marR="87343" marT="43671" marB="43671"/>
                </a:tc>
                <a:extLst>
                  <a:ext uri="{0D108BD9-81ED-4DB2-BD59-A6C34878D82A}">
                    <a16:rowId xmlns:a16="http://schemas.microsoft.com/office/drawing/2014/main" val="1929643519"/>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kTCCServiceMotion</a:t>
                      </a:r>
                      <a:endParaRPr lang="en-GB" sz="800" dirty="0">
                        <a:latin typeface="Courier"/>
                      </a:endParaRPr>
                    </a:p>
                  </a:txBody>
                  <a:tcPr marL="87343" marR="87343" marT="43671" marB="43671"/>
                </a:tc>
                <a:tc>
                  <a:txBody>
                    <a:bodyPr/>
                    <a:lstStyle/>
                    <a:p>
                      <a:r>
                        <a:rPr lang="en-GB" sz="900" dirty="0"/>
                        <a:t>Motion &amp; Fitness</a:t>
                      </a:r>
                    </a:p>
                  </a:txBody>
                  <a:tcPr marL="87343" marR="87343" marT="43671" marB="43671"/>
                </a:tc>
                <a:tc>
                  <a:txBody>
                    <a:bodyPr/>
                    <a:lstStyle/>
                    <a:p>
                      <a:r>
                        <a:rPr lang="en-GB" sz="900" dirty="0"/>
                        <a:t>“Access Your Motion &amp; Fitness Activity”</a:t>
                      </a:r>
                    </a:p>
                  </a:txBody>
                  <a:tcPr marL="87343" marR="87343" marT="43671" marB="43671"/>
                </a:tc>
                <a:extLst>
                  <a:ext uri="{0D108BD9-81ED-4DB2-BD59-A6C34878D82A}">
                    <a16:rowId xmlns:a16="http://schemas.microsoft.com/office/drawing/2014/main" val="1953773301"/>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kTCCServiceCamera</a:t>
                      </a:r>
                      <a:endParaRPr lang="en-GB" sz="800" dirty="0">
                        <a:latin typeface="Courier"/>
                      </a:endParaRPr>
                    </a:p>
                  </a:txBody>
                  <a:tcPr marL="87343" marR="87343" marT="43671" marB="43671"/>
                </a:tc>
                <a:tc>
                  <a:txBody>
                    <a:bodyPr/>
                    <a:lstStyle/>
                    <a:p>
                      <a:r>
                        <a:rPr lang="en-GB" sz="900" dirty="0"/>
                        <a:t>Camera</a:t>
                      </a:r>
                    </a:p>
                  </a:txBody>
                  <a:tcPr marL="87343" marR="87343" marT="43671" marB="43671"/>
                </a:tc>
                <a:tc>
                  <a:txBody>
                    <a:bodyPr/>
                    <a:lstStyle/>
                    <a:p>
                      <a:r>
                        <a:rPr lang="en-GB" sz="900" dirty="0"/>
                        <a:t>“Access the Camera”</a:t>
                      </a:r>
                    </a:p>
                  </a:txBody>
                  <a:tcPr marL="87343" marR="87343" marT="43671" marB="43671"/>
                </a:tc>
                <a:extLst>
                  <a:ext uri="{0D108BD9-81ED-4DB2-BD59-A6C34878D82A}">
                    <a16:rowId xmlns:a16="http://schemas.microsoft.com/office/drawing/2014/main" val="256961938"/>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kTCCServiceMicrophone</a:t>
                      </a:r>
                      <a:endParaRPr lang="en-GB" sz="800" dirty="0">
                        <a:latin typeface="Courier"/>
                      </a:endParaRPr>
                    </a:p>
                  </a:txBody>
                  <a:tcPr marL="87343" marR="87343" marT="43671" marB="43671"/>
                </a:tc>
                <a:tc>
                  <a:txBody>
                    <a:bodyPr/>
                    <a:lstStyle/>
                    <a:p>
                      <a:r>
                        <a:rPr lang="en-GB" sz="900" dirty="0"/>
                        <a:t>Microphone</a:t>
                      </a:r>
                    </a:p>
                  </a:txBody>
                  <a:tcPr marL="87343" marR="87343" marT="43671" marB="43671"/>
                </a:tc>
                <a:tc>
                  <a:txBody>
                    <a:bodyPr/>
                    <a:lstStyle/>
                    <a:p>
                      <a:r>
                        <a:rPr lang="en-GB" sz="900" dirty="0"/>
                        <a:t>“Access the Microphone”</a:t>
                      </a:r>
                    </a:p>
                  </a:txBody>
                  <a:tcPr marL="87343" marR="87343" marT="43671" marB="43671"/>
                </a:tc>
                <a:extLst>
                  <a:ext uri="{0D108BD9-81ED-4DB2-BD59-A6C34878D82A}">
                    <a16:rowId xmlns:a16="http://schemas.microsoft.com/office/drawing/2014/main" val="2465991519"/>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kTCCServiceWillow</a:t>
                      </a:r>
                      <a:endParaRPr lang="en-GB" sz="800" dirty="0">
                        <a:latin typeface="Courier"/>
                      </a:endParaRPr>
                    </a:p>
                  </a:txBody>
                  <a:tcPr marL="87343" marR="87343" marT="43671" marB="43671"/>
                </a:tc>
                <a:tc>
                  <a:txBody>
                    <a:bodyPr/>
                    <a:lstStyle/>
                    <a:p>
                      <a:r>
                        <a:rPr lang="en-GB" sz="900" dirty="0"/>
                        <a:t>Home Data</a:t>
                      </a:r>
                    </a:p>
                  </a:txBody>
                  <a:tcPr marL="87343" marR="87343" marT="43671" marB="43671"/>
                </a:tc>
                <a:tc>
                  <a:txBody>
                    <a:bodyPr/>
                    <a:lstStyle/>
                    <a:p>
                      <a:r>
                        <a:rPr lang="en-GB" sz="900" dirty="0"/>
                        <a:t>“Access Your Home Data”</a:t>
                      </a:r>
                    </a:p>
                  </a:txBody>
                  <a:tcPr marL="87343" marR="87343" marT="43671" marB="43671"/>
                </a:tc>
                <a:extLst>
                  <a:ext uri="{0D108BD9-81ED-4DB2-BD59-A6C34878D82A}">
                    <a16:rowId xmlns:a16="http://schemas.microsoft.com/office/drawing/2014/main" val="800510781"/>
                  </a:ext>
                </a:extLst>
              </a:tr>
            </a:tbl>
          </a:graphicData>
        </a:graphic>
      </p:graphicFrame>
    </p:spTree>
    <p:extLst>
      <p:ext uri="{BB962C8B-B14F-4D97-AF65-F5344CB8AC3E}">
        <p14:creationId xmlns:p14="http://schemas.microsoft.com/office/powerpoint/2010/main" val="3267624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AA73-717F-48D6-BB6E-2C360E87139C}"/>
              </a:ext>
            </a:extLst>
          </p:cNvPr>
          <p:cNvSpPr>
            <a:spLocks noGrp="1"/>
          </p:cNvSpPr>
          <p:nvPr>
            <p:ph type="title"/>
          </p:nvPr>
        </p:nvSpPr>
        <p:spPr/>
        <p:txBody>
          <a:bodyPr/>
          <a:lstStyle/>
          <a:p>
            <a:r>
              <a:rPr lang="en-GB" dirty="0"/>
              <a:t>The available permissions (cont’d)</a:t>
            </a:r>
          </a:p>
        </p:txBody>
      </p:sp>
      <p:graphicFrame>
        <p:nvGraphicFramePr>
          <p:cNvPr id="4" name="Table 4">
            <a:extLst>
              <a:ext uri="{FF2B5EF4-FFF2-40B4-BE49-F238E27FC236}">
                <a16:creationId xmlns:a16="http://schemas.microsoft.com/office/drawing/2014/main" id="{8608A270-AF77-4D0F-B363-572281662553}"/>
              </a:ext>
            </a:extLst>
          </p:cNvPr>
          <p:cNvGraphicFramePr>
            <a:graphicFrameLocks noGrp="1"/>
          </p:cNvGraphicFramePr>
          <p:nvPr>
            <p:ph idx="1"/>
            <p:extLst>
              <p:ext uri="{D42A27DB-BD31-4B8C-83A1-F6EECF244321}">
                <p14:modId xmlns:p14="http://schemas.microsoft.com/office/powerpoint/2010/main" val="3424210306"/>
              </p:ext>
            </p:extLst>
          </p:nvPr>
        </p:nvGraphicFramePr>
        <p:xfrm>
          <a:off x="431799" y="724462"/>
          <a:ext cx="8375650" cy="3569748"/>
        </p:xfrm>
        <a:graphic>
          <a:graphicData uri="http://schemas.openxmlformats.org/drawingml/2006/table">
            <a:tbl>
              <a:tblPr firstRow="1" bandRow="1">
                <a:tableStyleId>{5C22544A-7EE6-4342-B048-85BDC9FD1C3A}</a:tableStyleId>
              </a:tblPr>
              <a:tblGrid>
                <a:gridCol w="202913">
                  <a:extLst>
                    <a:ext uri="{9D8B030D-6E8A-4147-A177-3AD203B41FA5}">
                      <a16:colId xmlns:a16="http://schemas.microsoft.com/office/drawing/2014/main" val="769997422"/>
                    </a:ext>
                  </a:extLst>
                </a:gridCol>
                <a:gridCol w="2416219">
                  <a:extLst>
                    <a:ext uri="{9D8B030D-6E8A-4147-A177-3AD203B41FA5}">
                      <a16:colId xmlns:a16="http://schemas.microsoft.com/office/drawing/2014/main" val="1806031121"/>
                    </a:ext>
                  </a:extLst>
                </a:gridCol>
                <a:gridCol w="1169377">
                  <a:extLst>
                    <a:ext uri="{9D8B030D-6E8A-4147-A177-3AD203B41FA5}">
                      <a16:colId xmlns:a16="http://schemas.microsoft.com/office/drawing/2014/main" val="4044686593"/>
                    </a:ext>
                  </a:extLst>
                </a:gridCol>
                <a:gridCol w="4587141">
                  <a:extLst>
                    <a:ext uri="{9D8B030D-6E8A-4147-A177-3AD203B41FA5}">
                      <a16:colId xmlns:a16="http://schemas.microsoft.com/office/drawing/2014/main" val="3377328061"/>
                    </a:ext>
                  </a:extLst>
                </a:gridCol>
              </a:tblGrid>
              <a:tr h="201664">
                <a:tc>
                  <a:txBody>
                    <a:bodyPr/>
                    <a:lstStyle/>
                    <a:p>
                      <a:pPr algn="ctr"/>
                      <a:endParaRPr lang="en-GB" sz="900" b="1" dirty="0">
                        <a:latin typeface="Courier"/>
                      </a:endParaRPr>
                    </a:p>
                  </a:txBody>
                  <a:tcPr marL="87343" marR="87343" marT="43671" marB="43671"/>
                </a:tc>
                <a:tc>
                  <a:txBody>
                    <a:bodyPr/>
                    <a:lstStyle/>
                    <a:p>
                      <a:r>
                        <a:rPr lang="en-GB" sz="1000" dirty="0">
                          <a:latin typeface="Courier"/>
                        </a:rPr>
                        <a:t>service</a:t>
                      </a:r>
                      <a:endParaRPr lang="en-GB" sz="900" dirty="0">
                        <a:latin typeface="Courier"/>
                      </a:endParaRPr>
                    </a:p>
                  </a:txBody>
                  <a:tcPr marL="87343" marR="87343" marT="43671" marB="43671"/>
                </a:tc>
                <a:tc>
                  <a:txBody>
                    <a:bodyPr/>
                    <a:lstStyle/>
                    <a:p>
                      <a:r>
                        <a:rPr lang="en-GB" sz="900" dirty="0"/>
                        <a:t>Label in Settings</a:t>
                      </a:r>
                    </a:p>
                  </a:txBody>
                  <a:tcPr marL="87343" marR="87343" marT="43671" marB="43671"/>
                </a:tc>
                <a:tc>
                  <a:txBody>
                    <a:bodyPr/>
                    <a:lstStyle/>
                    <a:p>
                      <a:r>
                        <a:rPr lang="en-GB" sz="900" dirty="0"/>
                        <a:t>Description</a:t>
                      </a:r>
                    </a:p>
                  </a:txBody>
                  <a:tcPr marL="87343" marR="87343" marT="43671" marB="43671"/>
                </a:tc>
                <a:extLst>
                  <a:ext uri="{0D108BD9-81ED-4DB2-BD59-A6C34878D82A}">
                    <a16:rowId xmlns:a16="http://schemas.microsoft.com/office/drawing/2014/main" val="1844056898"/>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kTCCServiceUserTracking</a:t>
                      </a:r>
                      <a:endParaRPr lang="en-GB" sz="800" dirty="0">
                        <a:latin typeface="Courier"/>
                      </a:endParaRPr>
                    </a:p>
                  </a:txBody>
                  <a:tcPr marL="87343" marR="87343" marT="43671" marB="43671"/>
                </a:tc>
                <a:tc>
                  <a:txBody>
                    <a:bodyPr/>
                    <a:lstStyle/>
                    <a:p>
                      <a:r>
                        <a:rPr lang="en-GB" sz="900" dirty="0"/>
                        <a:t>Allow Tracking</a:t>
                      </a:r>
                    </a:p>
                  </a:txBody>
                  <a:tcPr marL="87343" marR="87343" marT="43671" marB="43671"/>
                </a:tc>
                <a:tc>
                  <a:txBody>
                    <a:bodyPr/>
                    <a:lstStyle/>
                    <a:p>
                      <a:r>
                        <a:rPr lang="en-GB" sz="900" dirty="0"/>
                        <a:t>“Track your activity across other companies’ apps and websites”</a:t>
                      </a:r>
                    </a:p>
                  </a:txBody>
                  <a:tcPr marL="87343" marR="87343" marT="43671" marB="43671"/>
                </a:tc>
                <a:extLst>
                  <a:ext uri="{0D108BD9-81ED-4DB2-BD59-A6C34878D82A}">
                    <a16:rowId xmlns:a16="http://schemas.microsoft.com/office/drawing/2014/main" val="604118496"/>
                  </a:ext>
                </a:extLst>
              </a:tr>
              <a:tr h="20166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kTCCServiceWebKitIntelligentTracking</a:t>
                      </a:r>
                      <a:br>
                        <a:rPr lang="en-GB" sz="800" dirty="0">
                          <a:latin typeface="Courier"/>
                        </a:rPr>
                      </a:br>
                      <a:r>
                        <a:rPr lang="en-GB" sz="800" dirty="0">
                          <a:latin typeface="Courier"/>
                        </a:rPr>
                        <a:t>Prevention</a:t>
                      </a:r>
                    </a:p>
                  </a:txBody>
                  <a:tcPr marL="87343" marR="87343" marT="43671" marB="43671"/>
                </a:tc>
                <a:tc>
                  <a:txBody>
                    <a:bodyPr/>
                    <a:lstStyle/>
                    <a:p>
                      <a:r>
                        <a:rPr lang="en-GB" sz="900" dirty="0"/>
                        <a:t>Allow Cross-Website Tracking</a:t>
                      </a:r>
                    </a:p>
                  </a:txBody>
                  <a:tcPr marL="87343" marR="87343" marT="43671" marB="43671"/>
                </a:tc>
                <a:tc>
                  <a:txBody>
                    <a:bodyPr/>
                    <a:lstStyle/>
                    <a:p>
                      <a:r>
                        <a:rPr lang="en-GB" sz="900" dirty="0">
                          <a:latin typeface="Courier"/>
                        </a:rPr>
                        <a:t>0</a:t>
                      </a:r>
                      <a:r>
                        <a:rPr lang="en-GB" sz="900" dirty="0"/>
                        <a:t> means do allow, </a:t>
                      </a:r>
                      <a:r>
                        <a:rPr lang="en-GB" sz="900" dirty="0">
                          <a:latin typeface="Courier"/>
                        </a:rPr>
                        <a:t>2</a:t>
                      </a:r>
                      <a:r>
                        <a:rPr lang="en-GB" sz="900" dirty="0"/>
                        <a:t> means don’t allow</a:t>
                      </a:r>
                    </a:p>
                  </a:txBody>
                  <a:tcPr marL="87343" marR="87343" marT="43671" marB="43671"/>
                </a:tc>
                <a:extLst>
                  <a:ext uri="{0D108BD9-81ED-4DB2-BD59-A6C34878D82A}">
                    <a16:rowId xmlns:a16="http://schemas.microsoft.com/office/drawing/2014/main" val="3255842603"/>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kTCCServiceLiverpool</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maybe related to location access</a:t>
                      </a:r>
                    </a:p>
                  </a:txBody>
                  <a:tcPr marL="87343" marR="87343" marT="43671" marB="43671"/>
                </a:tc>
                <a:extLst>
                  <a:ext uri="{0D108BD9-81ED-4DB2-BD59-A6C34878D82A}">
                    <a16:rowId xmlns:a16="http://schemas.microsoft.com/office/drawing/2014/main" val="3802388869"/>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kTCCServiceUbiquity</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maybe related to iCloud</a:t>
                      </a:r>
                    </a:p>
                  </a:txBody>
                  <a:tcPr marL="87343" marR="87343" marT="43671" marB="43671"/>
                </a:tc>
                <a:extLst>
                  <a:ext uri="{0D108BD9-81ED-4DB2-BD59-A6C34878D82A}">
                    <a16:rowId xmlns:a16="http://schemas.microsoft.com/office/drawing/2014/main" val="2010481352"/>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kTCCServiceSensorKitBedSensingWriting</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“Add Data for Research Purposes”, “Record bed sensing Sensor &amp; Usage data”</a:t>
                      </a:r>
                    </a:p>
                  </a:txBody>
                  <a:tcPr marL="87343" marR="87343" marT="43671" marB="43671"/>
                </a:tc>
                <a:extLst>
                  <a:ext uri="{0D108BD9-81ED-4DB2-BD59-A6C34878D82A}">
                    <a16:rowId xmlns:a16="http://schemas.microsoft.com/office/drawing/2014/main" val="3574191161"/>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kTCCServiceGameCenterFriends</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“Connect you with your Game </a:t>
                      </a:r>
                      <a:r>
                        <a:rPr lang="en-GB" sz="900" dirty="0" err="1"/>
                        <a:t>Center</a:t>
                      </a:r>
                      <a:r>
                        <a:rPr lang="en-GB" sz="900" dirty="0"/>
                        <a:t> friends”</a:t>
                      </a:r>
                    </a:p>
                  </a:txBody>
                  <a:tcPr marL="87343" marR="87343" marT="43671" marB="43671"/>
                </a:tc>
                <a:extLst>
                  <a:ext uri="{0D108BD9-81ED-4DB2-BD59-A6C34878D82A}">
                    <a16:rowId xmlns:a16="http://schemas.microsoft.com/office/drawing/2014/main" val="4196930811"/>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a:latin typeface="Courier"/>
                        </a:rPr>
                        <a:t>kTCCServicePrototype3Rights</a:t>
                      </a: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“Authorization to Test Service Proto3Right”</a:t>
                      </a:r>
                    </a:p>
                  </a:txBody>
                  <a:tcPr marL="87343" marR="87343" marT="43671" marB="43671"/>
                </a:tc>
                <a:extLst>
                  <a:ext uri="{0D108BD9-81ED-4DB2-BD59-A6C34878D82A}">
                    <a16:rowId xmlns:a16="http://schemas.microsoft.com/office/drawing/2014/main" val="326463366"/>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a:latin typeface="Courier"/>
                        </a:rPr>
                        <a:t>kTCCServicePrototype4Rights</a:t>
                      </a: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“Authorization to Test Service Proto4Right”</a:t>
                      </a:r>
                    </a:p>
                  </a:txBody>
                  <a:tcPr marL="87343" marR="87343" marT="43671" marB="43671"/>
                </a:tc>
                <a:extLst>
                  <a:ext uri="{0D108BD9-81ED-4DB2-BD59-A6C34878D82A}">
                    <a16:rowId xmlns:a16="http://schemas.microsoft.com/office/drawing/2014/main" val="1929643519"/>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kTCCServiceFallDetection</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875" dirty="0"/>
                        <a:t>“Receive data from Apple Watch if a fall is detected and follow up in case help is needed”</a:t>
                      </a:r>
                    </a:p>
                  </a:txBody>
                  <a:tcPr marL="87343" marR="87343" marT="43671" marB="43671"/>
                </a:tc>
                <a:extLst>
                  <a:ext uri="{0D108BD9-81ED-4DB2-BD59-A6C34878D82A}">
                    <a16:rowId xmlns:a16="http://schemas.microsoft.com/office/drawing/2014/main" val="1953773301"/>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kTCCServiceSiri</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“Some of your </a:t>
                      </a:r>
                      <a:r>
                        <a:rPr lang="en-GB" sz="900" i="1" dirty="0"/>
                        <a:t>%@</a:t>
                      </a:r>
                      <a:r>
                        <a:rPr lang="en-GB" sz="900" dirty="0"/>
                        <a:t> data will be sent to Apple to process your requests.”</a:t>
                      </a:r>
                    </a:p>
                  </a:txBody>
                  <a:tcPr marL="87343" marR="87343" marT="43671" marB="43671"/>
                </a:tc>
                <a:extLst>
                  <a:ext uri="{0D108BD9-81ED-4DB2-BD59-A6C34878D82A}">
                    <a16:rowId xmlns:a16="http://schemas.microsoft.com/office/drawing/2014/main" val="256961938"/>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kTCCServiceBluetoothPeripheral</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“Make data available to nearby Bluetooth devices even when you’re not using the app”</a:t>
                      </a:r>
                    </a:p>
                  </a:txBody>
                  <a:tcPr marL="87343" marR="87343" marT="43671" marB="43671"/>
                </a:tc>
                <a:extLst>
                  <a:ext uri="{0D108BD9-81ED-4DB2-BD59-A6C34878D82A}">
                    <a16:rowId xmlns:a16="http://schemas.microsoft.com/office/drawing/2014/main" val="2465991519"/>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kTCCServiceCalls</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“Receive VoIP Calls in the Background”</a:t>
                      </a:r>
                    </a:p>
                  </a:txBody>
                  <a:tcPr marL="87343" marR="87343" marT="43671" marB="43671"/>
                </a:tc>
                <a:extLst>
                  <a:ext uri="{0D108BD9-81ED-4DB2-BD59-A6C34878D82A}">
                    <a16:rowId xmlns:a16="http://schemas.microsoft.com/office/drawing/2014/main" val="800510781"/>
                  </a:ext>
                </a:extLst>
              </a:tr>
              <a:tr h="20166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800" b="1" dirty="0">
                          <a:latin typeface="Courier"/>
                        </a:rPr>
                        <a:t>✓</a:t>
                      </a:r>
                    </a:p>
                  </a:txBody>
                  <a:tcPr marL="87343" marR="87343" marT="43671" marB="43671"/>
                </a:tc>
                <a:tc>
                  <a:txBody>
                    <a:bodyPr/>
                    <a:lstStyle/>
                    <a:p>
                      <a:r>
                        <a:rPr lang="en-GB" sz="800" dirty="0" err="1">
                          <a:latin typeface="Courier"/>
                        </a:rPr>
                        <a:t>kTCCServiceExposureNotification</a:t>
                      </a:r>
                      <a:endParaRPr lang="en-GB" sz="800" dirty="0">
                        <a:latin typeface="Courier"/>
                      </a:endParaRPr>
                    </a:p>
                  </a:txBody>
                  <a:tcPr marL="87343" marR="87343" marT="43671" marB="43671"/>
                </a:tc>
                <a:tc>
                  <a:txBody>
                    <a:bodyPr/>
                    <a:lstStyle/>
                    <a:p>
                      <a:r>
                        <a:rPr lang="en-GB" sz="900" dirty="0"/>
                        <a:t>Exposure Notifications</a:t>
                      </a:r>
                    </a:p>
                  </a:txBody>
                  <a:tcPr marL="87343" marR="87343" marT="43671" marB="43671"/>
                </a:tc>
                <a:tc>
                  <a:txBody>
                    <a:bodyPr/>
                    <a:lstStyle/>
                    <a:p>
                      <a:r>
                        <a:rPr lang="en-GB" sz="900" dirty="0"/>
                        <a:t>“Your iPhone can securely collect and share random IDs with nearby devices. The app can use these IDs to notify you if you may have been exposed to COVID-19. The date, duration, and signal strength of an exposure will be shared.”</a:t>
                      </a:r>
                    </a:p>
                  </a:txBody>
                  <a:tcPr marL="87343" marR="87343" marT="43671" marB="43671"/>
                </a:tc>
                <a:extLst>
                  <a:ext uri="{0D108BD9-81ED-4DB2-BD59-A6C34878D82A}">
                    <a16:rowId xmlns:a16="http://schemas.microsoft.com/office/drawing/2014/main" val="873771821"/>
                  </a:ext>
                </a:extLst>
              </a:tr>
            </a:tbl>
          </a:graphicData>
        </a:graphic>
      </p:graphicFrame>
    </p:spTree>
    <p:extLst>
      <p:ext uri="{BB962C8B-B14F-4D97-AF65-F5344CB8AC3E}">
        <p14:creationId xmlns:p14="http://schemas.microsoft.com/office/powerpoint/2010/main" val="32847496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14B67-FF30-49D2-82AE-7260AA068C94}"/>
              </a:ext>
            </a:extLst>
          </p:cNvPr>
          <p:cNvSpPr>
            <a:spLocks noGrp="1"/>
          </p:cNvSpPr>
          <p:nvPr>
            <p:ph type="title"/>
          </p:nvPr>
        </p:nvSpPr>
        <p:spPr/>
        <p:txBody>
          <a:bodyPr/>
          <a:lstStyle/>
          <a:p>
            <a:r>
              <a:rPr lang="en-GB" dirty="0"/>
              <a:t>ALL THE PERMISSIONS!</a:t>
            </a:r>
          </a:p>
        </p:txBody>
      </p:sp>
      <p:pic>
        <p:nvPicPr>
          <p:cNvPr id="5" name="Content Placeholder 4" descr="A screenshot of a phone&#10;&#10;Description automatically generated with low confidence">
            <a:extLst>
              <a:ext uri="{FF2B5EF4-FFF2-40B4-BE49-F238E27FC236}">
                <a16:creationId xmlns:a16="http://schemas.microsoft.com/office/drawing/2014/main" id="{9901ECF6-4E60-4757-B721-8BCD8CE7C82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20162" y="700881"/>
            <a:ext cx="2103676" cy="3741738"/>
          </a:xfrm>
        </p:spPr>
      </p:pic>
    </p:spTree>
    <p:extLst>
      <p:ext uri="{BB962C8B-B14F-4D97-AF65-F5344CB8AC3E}">
        <p14:creationId xmlns:p14="http://schemas.microsoft.com/office/powerpoint/2010/main" val="4155785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7197-5BB7-481C-91FF-35FDFDF62AB6}"/>
              </a:ext>
            </a:extLst>
          </p:cNvPr>
          <p:cNvSpPr>
            <a:spLocks noGrp="1"/>
          </p:cNvSpPr>
          <p:nvPr>
            <p:ph type="title"/>
          </p:nvPr>
        </p:nvSpPr>
        <p:spPr/>
        <p:txBody>
          <a:bodyPr/>
          <a:lstStyle/>
          <a:p>
            <a:r>
              <a:rPr lang="en-GB" dirty="0"/>
              <a:t>We’re missing the location permission</a:t>
            </a:r>
          </a:p>
        </p:txBody>
      </p:sp>
      <p:sp>
        <p:nvSpPr>
          <p:cNvPr id="3" name="Content Placeholder 2">
            <a:extLst>
              <a:ext uri="{FF2B5EF4-FFF2-40B4-BE49-F238E27FC236}">
                <a16:creationId xmlns:a16="http://schemas.microsoft.com/office/drawing/2014/main" id="{8E8B51F4-F7B1-4B00-8EAB-EC2C1255C4FB}"/>
              </a:ext>
            </a:extLst>
          </p:cNvPr>
          <p:cNvSpPr>
            <a:spLocks noGrp="1"/>
          </p:cNvSpPr>
          <p:nvPr>
            <p:ph idx="1"/>
          </p:nvPr>
        </p:nvSpPr>
        <p:spPr/>
        <p:txBody>
          <a:bodyPr/>
          <a:lstStyle/>
          <a:p>
            <a:r>
              <a:rPr lang="en-GB" i="1" dirty="0">
                <a:solidFill>
                  <a:srgbClr val="8F5902"/>
                </a:solidFill>
                <a:latin typeface="Courier"/>
              </a:rPr>
              <a:t>#/bin/bash</a:t>
            </a:r>
            <a:br>
              <a:rPr lang="en-GB" dirty="0"/>
            </a:br>
            <a:r>
              <a:rPr lang="en-GB" i="1" dirty="0">
                <a:solidFill>
                  <a:srgbClr val="8F5902"/>
                </a:solidFill>
                <a:latin typeface="Courier"/>
              </a:rPr>
              <a:t># Adapted after: https://stackoverflow.com/a/53875499 and </a:t>
            </a:r>
          </a:p>
          <a:p>
            <a:r>
              <a:rPr lang="en-GB" i="1" dirty="0">
                <a:solidFill>
                  <a:srgbClr val="8F5902"/>
                </a:solidFill>
                <a:latin typeface="Courier"/>
              </a:rPr>
              <a:t>                 https://stackoverflow.com/a/29548123</a:t>
            </a:r>
            <a:br>
              <a:rPr lang="en-GB" dirty="0"/>
            </a:br>
            <a:r>
              <a:rPr lang="en-GB" dirty="0">
                <a:solidFill>
                  <a:srgbClr val="000000"/>
                </a:solidFill>
                <a:latin typeface="Courier"/>
              </a:rPr>
              <a:t>NEEDLE=</a:t>
            </a:r>
            <a:r>
              <a:rPr lang="en-GB" dirty="0">
                <a:solidFill>
                  <a:srgbClr val="4E9A06"/>
                </a:solidFill>
                <a:latin typeface="Courier"/>
              </a:rPr>
              <a:t>"</a:t>
            </a:r>
            <a:r>
              <a:rPr lang="en-GB" dirty="0" err="1">
                <a:solidFill>
                  <a:srgbClr val="4E9A06"/>
                </a:solidFill>
                <a:latin typeface="Courier"/>
              </a:rPr>
              <a:t>com.bryceco.GoMap</a:t>
            </a:r>
            <a:r>
              <a:rPr lang="en-GB" dirty="0">
                <a:solidFill>
                  <a:srgbClr val="4E9A06"/>
                </a:solidFill>
                <a:latin typeface="Courier"/>
              </a:rPr>
              <a:t>"</a:t>
            </a:r>
            <a:br>
              <a:rPr lang="en-GB" dirty="0"/>
            </a:br>
            <a:br>
              <a:rPr lang="en-GB" dirty="0"/>
            </a:br>
            <a:r>
              <a:rPr lang="en-GB" dirty="0">
                <a:solidFill>
                  <a:srgbClr val="000000"/>
                </a:solidFill>
                <a:latin typeface="Courier"/>
              </a:rPr>
              <a:t>find</a:t>
            </a:r>
            <a:r>
              <a:rPr lang="en-GB" dirty="0">
                <a:latin typeface="Courier"/>
              </a:rPr>
              <a:t> / -name </a:t>
            </a:r>
            <a:r>
              <a:rPr lang="en-GB" dirty="0">
                <a:solidFill>
                  <a:srgbClr val="4E9A06"/>
                </a:solidFill>
                <a:latin typeface="Courier"/>
              </a:rPr>
              <a:t>'*.</a:t>
            </a:r>
            <a:r>
              <a:rPr lang="en-GB" dirty="0" err="1">
                <a:solidFill>
                  <a:srgbClr val="4E9A06"/>
                </a:solidFill>
                <a:latin typeface="Courier"/>
              </a:rPr>
              <a:t>db</a:t>
            </a:r>
            <a:r>
              <a:rPr lang="en-GB" dirty="0">
                <a:solidFill>
                  <a:srgbClr val="4E9A06"/>
                </a:solidFill>
                <a:latin typeface="Courier"/>
              </a:rPr>
              <a:t>'</a:t>
            </a:r>
            <a:r>
              <a:rPr lang="en-GB" dirty="0">
                <a:latin typeface="Courier"/>
              </a:rPr>
              <a:t> -print0 </a:t>
            </a:r>
            <a:r>
              <a:rPr lang="en-GB" b="1" dirty="0">
                <a:solidFill>
                  <a:srgbClr val="204A87"/>
                </a:solidFill>
                <a:latin typeface="Courier"/>
              </a:rPr>
              <a:t>|</a:t>
            </a:r>
            <a:r>
              <a:rPr lang="en-GB" dirty="0">
                <a:latin typeface="Courier"/>
              </a:rPr>
              <a:t> </a:t>
            </a:r>
            <a:r>
              <a:rPr lang="en-GB" b="1" dirty="0">
                <a:solidFill>
                  <a:srgbClr val="204A87"/>
                </a:solidFill>
                <a:latin typeface="Courier"/>
              </a:rPr>
              <a:t>while</a:t>
            </a:r>
            <a:r>
              <a:rPr lang="en-GB" dirty="0">
                <a:latin typeface="Courier"/>
              </a:rPr>
              <a:t> </a:t>
            </a:r>
            <a:r>
              <a:rPr lang="en-GB" dirty="0">
                <a:solidFill>
                  <a:srgbClr val="000000"/>
                </a:solidFill>
                <a:latin typeface="Courier"/>
              </a:rPr>
              <a:t>IFS=</a:t>
            </a:r>
            <a:r>
              <a:rPr lang="en-GB" dirty="0">
                <a:latin typeface="Courier"/>
              </a:rPr>
              <a:t> read -r -d </a:t>
            </a:r>
            <a:r>
              <a:rPr lang="en-GB" dirty="0">
                <a:solidFill>
                  <a:srgbClr val="4E9A06"/>
                </a:solidFill>
                <a:latin typeface="Courier"/>
              </a:rPr>
              <a:t>''</a:t>
            </a:r>
            <a:r>
              <a:rPr lang="en-GB" dirty="0">
                <a:latin typeface="Courier"/>
              </a:rPr>
              <a:t> </a:t>
            </a:r>
            <a:r>
              <a:rPr lang="en-GB" dirty="0">
                <a:solidFill>
                  <a:srgbClr val="000000"/>
                </a:solidFill>
                <a:latin typeface="Courier"/>
              </a:rPr>
              <a:t>file</a:t>
            </a:r>
            <a:r>
              <a:rPr lang="en-GB" dirty="0">
                <a:latin typeface="Courier"/>
              </a:rPr>
              <a:t>; </a:t>
            </a:r>
            <a:r>
              <a:rPr lang="en-GB" b="1" dirty="0">
                <a:solidFill>
                  <a:srgbClr val="204A87"/>
                </a:solidFill>
                <a:latin typeface="Courier"/>
              </a:rPr>
              <a:t>do</a:t>
            </a:r>
            <a:br>
              <a:rPr lang="en-GB" dirty="0"/>
            </a:br>
            <a:r>
              <a:rPr lang="en-GB" dirty="0">
                <a:latin typeface="Courier"/>
              </a:rPr>
              <a:t>    </a:t>
            </a:r>
            <a:r>
              <a:rPr lang="en-GB" b="1" dirty="0">
                <a:solidFill>
                  <a:srgbClr val="204A87"/>
                </a:solidFill>
                <a:latin typeface="Courier"/>
              </a:rPr>
              <a:t>for</a:t>
            </a:r>
            <a:r>
              <a:rPr lang="en-GB" dirty="0">
                <a:latin typeface="Courier"/>
              </a:rPr>
              <a:t> X in </a:t>
            </a:r>
            <a:r>
              <a:rPr lang="en-GB" dirty="0">
                <a:solidFill>
                  <a:srgbClr val="000000"/>
                </a:solidFill>
                <a:latin typeface="Courier"/>
              </a:rPr>
              <a:t>$(</a:t>
            </a:r>
            <a:r>
              <a:rPr lang="en-GB" dirty="0">
                <a:latin typeface="Courier"/>
              </a:rPr>
              <a:t>sqlite3 </a:t>
            </a:r>
            <a:r>
              <a:rPr lang="en-GB" dirty="0">
                <a:solidFill>
                  <a:srgbClr val="000000"/>
                </a:solidFill>
                <a:latin typeface="Courier"/>
              </a:rPr>
              <a:t>$file</a:t>
            </a:r>
            <a:r>
              <a:rPr lang="en-GB" dirty="0">
                <a:latin typeface="Courier"/>
              </a:rPr>
              <a:t> .tables</a:t>
            </a:r>
            <a:r>
              <a:rPr lang="en-GB" dirty="0">
                <a:solidFill>
                  <a:srgbClr val="000000"/>
                </a:solidFill>
                <a:latin typeface="Courier"/>
              </a:rPr>
              <a:t>)</a:t>
            </a:r>
            <a:r>
              <a:rPr lang="en-GB" b="1" dirty="0">
                <a:solidFill>
                  <a:srgbClr val="204A87"/>
                </a:solidFill>
                <a:latin typeface="Courier"/>
              </a:rPr>
              <a:t>;</a:t>
            </a:r>
            <a:r>
              <a:rPr lang="en-GB" dirty="0">
                <a:latin typeface="Courier"/>
              </a:rPr>
              <a:t> </a:t>
            </a:r>
            <a:r>
              <a:rPr lang="en-GB" b="1" dirty="0">
                <a:solidFill>
                  <a:srgbClr val="204A87"/>
                </a:solidFill>
                <a:latin typeface="Courier"/>
              </a:rPr>
              <a:t>do</a:t>
            </a:r>
            <a:br>
              <a:rPr lang="en-GB" dirty="0"/>
            </a:br>
            <a:r>
              <a:rPr lang="en-GB" dirty="0">
                <a:latin typeface="Courier"/>
              </a:rPr>
              <a:t>        sqlite3 </a:t>
            </a:r>
            <a:r>
              <a:rPr lang="en-GB" dirty="0">
                <a:solidFill>
                  <a:srgbClr val="000000"/>
                </a:solidFill>
                <a:latin typeface="Courier"/>
              </a:rPr>
              <a:t>$file</a:t>
            </a:r>
            <a:r>
              <a:rPr lang="en-GB" dirty="0">
                <a:latin typeface="Courier"/>
              </a:rPr>
              <a:t> </a:t>
            </a:r>
            <a:r>
              <a:rPr lang="en-GB" dirty="0">
                <a:solidFill>
                  <a:srgbClr val="4E9A06"/>
                </a:solidFill>
                <a:latin typeface="Courier"/>
              </a:rPr>
              <a:t>"SELECT * FROM </a:t>
            </a:r>
            <a:r>
              <a:rPr lang="en-GB" dirty="0">
                <a:solidFill>
                  <a:srgbClr val="000000"/>
                </a:solidFill>
                <a:latin typeface="Courier"/>
              </a:rPr>
              <a:t>$X</a:t>
            </a:r>
            <a:r>
              <a:rPr lang="en-GB" dirty="0">
                <a:solidFill>
                  <a:srgbClr val="4E9A06"/>
                </a:solidFill>
                <a:latin typeface="Courier"/>
              </a:rPr>
              <a:t>;"</a:t>
            </a:r>
            <a:r>
              <a:rPr lang="en-GB" dirty="0">
                <a:latin typeface="Courier"/>
              </a:rPr>
              <a:t> </a:t>
            </a:r>
            <a:r>
              <a:rPr lang="en-GB" b="1" dirty="0">
                <a:solidFill>
                  <a:srgbClr val="204A87"/>
                </a:solidFill>
                <a:latin typeface="Courier"/>
              </a:rPr>
              <a:t>|</a:t>
            </a:r>
            <a:r>
              <a:rPr lang="en-GB" dirty="0">
                <a:latin typeface="Courier"/>
              </a:rPr>
              <a:t> </a:t>
            </a:r>
            <a:r>
              <a:rPr lang="en-GB" dirty="0">
                <a:solidFill>
                  <a:srgbClr val="000000"/>
                </a:solidFill>
                <a:latin typeface="Courier"/>
              </a:rPr>
              <a:t>grep</a:t>
            </a:r>
            <a:r>
              <a:rPr lang="en-GB" dirty="0">
                <a:latin typeface="Courier"/>
              </a:rPr>
              <a:t> </a:t>
            </a:r>
            <a:r>
              <a:rPr lang="en-GB" b="1" dirty="0">
                <a:solidFill>
                  <a:srgbClr val="CE5C00"/>
                </a:solidFill>
                <a:latin typeface="Courier"/>
              </a:rPr>
              <a:t>&gt;</a:t>
            </a:r>
            <a:r>
              <a:rPr lang="en-GB" dirty="0">
                <a:latin typeface="Courier"/>
              </a:rPr>
              <a:t>/dev/null </a:t>
            </a:r>
            <a:r>
              <a:rPr lang="en-GB" dirty="0">
                <a:solidFill>
                  <a:srgbClr val="000000"/>
                </a:solidFill>
                <a:latin typeface="Courier"/>
              </a:rPr>
              <a:t>$NEEDLE</a:t>
            </a:r>
            <a:br>
              <a:rPr lang="en-GB" dirty="0"/>
            </a:br>
            <a:r>
              <a:rPr lang="en-GB" dirty="0">
                <a:latin typeface="Courier"/>
              </a:rPr>
              <a:t>            </a:t>
            </a:r>
            <a:r>
              <a:rPr lang="en-GB" b="1" dirty="0">
                <a:solidFill>
                  <a:srgbClr val="204A87"/>
                </a:solidFill>
                <a:latin typeface="Courier"/>
              </a:rPr>
              <a:t>&amp;&amp;</a:t>
            </a:r>
            <a:r>
              <a:rPr lang="en-GB" dirty="0">
                <a:latin typeface="Courier"/>
              </a:rPr>
              <a:t> echo </a:t>
            </a:r>
            <a:r>
              <a:rPr lang="en-GB" dirty="0">
                <a:solidFill>
                  <a:srgbClr val="4E9A06"/>
                </a:solidFill>
                <a:latin typeface="Courier"/>
              </a:rPr>
              <a:t>"Found in file '</a:t>
            </a:r>
            <a:r>
              <a:rPr lang="en-GB" dirty="0">
                <a:solidFill>
                  <a:srgbClr val="000000"/>
                </a:solidFill>
                <a:latin typeface="Courier"/>
              </a:rPr>
              <a:t>$file</a:t>
            </a:r>
            <a:r>
              <a:rPr lang="en-GB" dirty="0">
                <a:solidFill>
                  <a:srgbClr val="4E9A06"/>
                </a:solidFill>
                <a:latin typeface="Courier"/>
              </a:rPr>
              <a:t>', table '</a:t>
            </a:r>
            <a:r>
              <a:rPr lang="en-GB" dirty="0">
                <a:solidFill>
                  <a:srgbClr val="000000"/>
                </a:solidFill>
                <a:latin typeface="Courier"/>
              </a:rPr>
              <a:t>$X</a:t>
            </a:r>
            <a:r>
              <a:rPr lang="en-GB" dirty="0">
                <a:solidFill>
                  <a:srgbClr val="4E9A06"/>
                </a:solidFill>
                <a:latin typeface="Courier"/>
              </a:rPr>
              <a:t>'"</a:t>
            </a:r>
            <a:r>
              <a:rPr lang="en-GB" b="1" dirty="0">
                <a:solidFill>
                  <a:srgbClr val="204A87"/>
                </a:solidFill>
                <a:latin typeface="Courier"/>
              </a:rPr>
              <a:t>;</a:t>
            </a:r>
            <a:br>
              <a:rPr lang="en-GB" dirty="0"/>
            </a:br>
            <a:r>
              <a:rPr lang="en-GB" dirty="0">
                <a:latin typeface="Courier"/>
              </a:rPr>
              <a:t>    </a:t>
            </a:r>
            <a:r>
              <a:rPr lang="en-GB" b="1" dirty="0">
                <a:solidFill>
                  <a:srgbClr val="204A87"/>
                </a:solidFill>
                <a:latin typeface="Courier"/>
              </a:rPr>
              <a:t>done</a:t>
            </a:r>
            <a:br>
              <a:rPr lang="en-GB" dirty="0"/>
            </a:br>
            <a:r>
              <a:rPr lang="en-GB" b="1" dirty="0" err="1">
                <a:solidFill>
                  <a:srgbClr val="204A87"/>
                </a:solidFill>
                <a:latin typeface="Courier"/>
              </a:rPr>
              <a:t>done</a:t>
            </a:r>
            <a:endParaRPr lang="en-GB" b="1" dirty="0">
              <a:solidFill>
                <a:srgbClr val="204A87"/>
              </a:solidFill>
              <a:latin typeface="Courier"/>
            </a:endParaRPr>
          </a:p>
          <a:p>
            <a:endParaRPr lang="en-GB" dirty="0"/>
          </a:p>
        </p:txBody>
      </p:sp>
      <p:sp>
        <p:nvSpPr>
          <p:cNvPr id="4" name="Rectangle 3">
            <a:extLst>
              <a:ext uri="{FF2B5EF4-FFF2-40B4-BE49-F238E27FC236}">
                <a16:creationId xmlns:a16="http://schemas.microsoft.com/office/drawing/2014/main" id="{FFFA52E7-DBEB-4C6A-9E68-68169FD0BC27}"/>
              </a:ext>
            </a:extLst>
          </p:cNvPr>
          <p:cNvSpPr/>
          <p:nvPr/>
        </p:nvSpPr>
        <p:spPr bwMode="auto">
          <a:xfrm>
            <a:off x="366111" y="2088466"/>
            <a:ext cx="3550569" cy="29659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5" name="Rectangle 4">
            <a:extLst>
              <a:ext uri="{FF2B5EF4-FFF2-40B4-BE49-F238E27FC236}">
                <a16:creationId xmlns:a16="http://schemas.microsoft.com/office/drawing/2014/main" id="{81C8E160-7950-4556-AC53-3964652041A1}"/>
              </a:ext>
            </a:extLst>
          </p:cNvPr>
          <p:cNvSpPr/>
          <p:nvPr/>
        </p:nvSpPr>
        <p:spPr bwMode="auto">
          <a:xfrm>
            <a:off x="876651" y="2343442"/>
            <a:ext cx="4655469" cy="27021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EE9060ED-8FC1-4806-9E01-1ECFD25990B7}"/>
              </a:ext>
            </a:extLst>
          </p:cNvPr>
          <p:cNvSpPr/>
          <p:nvPr/>
        </p:nvSpPr>
        <p:spPr bwMode="auto">
          <a:xfrm>
            <a:off x="1349091" y="2594902"/>
            <a:ext cx="7337709" cy="506438"/>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57156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4" grpId="1" animBg="1"/>
      <p:bldP spid="5" grpId="0" animBg="1"/>
      <p:bldP spid="5" grpId="1"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Maybe commercial providers can help?</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81476" y="864401"/>
            <a:ext cx="5981047" cy="326446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https://www.runthatapp.com/demo/</a:t>
            </a:r>
            <a:endParaRPr lang="en-GB" sz="800" dirty="0"/>
          </a:p>
        </p:txBody>
      </p:sp>
    </p:spTree>
    <p:extLst>
      <p:ext uri="{BB962C8B-B14F-4D97-AF65-F5344CB8AC3E}">
        <p14:creationId xmlns:p14="http://schemas.microsoft.com/office/powerpoint/2010/main" val="27517713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5C75A3-ED91-446D-900D-D5481D5C53D2}"/>
              </a:ext>
            </a:extLst>
          </p:cNvPr>
          <p:cNvSpPr>
            <a:spLocks noGrp="1"/>
          </p:cNvSpPr>
          <p:nvPr>
            <p:ph type="title"/>
          </p:nvPr>
        </p:nvSpPr>
        <p:spPr/>
        <p:txBody>
          <a:bodyPr/>
          <a:lstStyle/>
          <a:p>
            <a:r>
              <a:rPr lang="en-GB" dirty="0"/>
              <a:t>It’s not quite as simple</a:t>
            </a:r>
          </a:p>
        </p:txBody>
      </p:sp>
      <p:sp>
        <p:nvSpPr>
          <p:cNvPr id="5" name="Content Placeholder 4">
            <a:extLst>
              <a:ext uri="{FF2B5EF4-FFF2-40B4-BE49-F238E27FC236}">
                <a16:creationId xmlns:a16="http://schemas.microsoft.com/office/drawing/2014/main" id="{BBE32D4C-9EFE-48D4-A4E6-DEDE3343C30C}"/>
              </a:ext>
            </a:extLst>
          </p:cNvPr>
          <p:cNvSpPr>
            <a:spLocks noGrp="1"/>
          </p:cNvSpPr>
          <p:nvPr>
            <p:ph idx="1"/>
          </p:nvPr>
        </p:nvSpPr>
        <p:spPr/>
        <p:txBody>
          <a:bodyPr/>
          <a:lstStyle/>
          <a:p>
            <a:r>
              <a:rPr lang="en-GB" sz="1200" dirty="0">
                <a:latin typeface="Courier"/>
              </a:rPr>
              <a:t>Found in file '</a:t>
            </a:r>
            <a:r>
              <a:rPr lang="en-GB" sz="1200" i="1" dirty="0">
                <a:latin typeface="Courier"/>
              </a:rPr>
              <a:t>/private/var/mobile/Library/Caches/</a:t>
            </a:r>
            <a:r>
              <a:rPr lang="en-GB" sz="1200" i="1" dirty="0" err="1">
                <a:latin typeface="Courier"/>
              </a:rPr>
              <a:t>com.apple.appstored</a:t>
            </a:r>
            <a:r>
              <a:rPr lang="en-GB" sz="1200" i="1" dirty="0">
                <a:latin typeface="Courier"/>
              </a:rPr>
              <a:t>/</a:t>
            </a:r>
            <a:r>
              <a:rPr lang="en-GB" sz="1200" i="1" dirty="0" err="1">
                <a:latin typeface="Courier"/>
              </a:rPr>
              <a:t>storeUser.db</a:t>
            </a:r>
            <a:r>
              <a:rPr lang="en-GB" sz="1200" dirty="0">
                <a:latin typeface="Courier"/>
              </a:rPr>
              <a:t>', table </a:t>
            </a:r>
          </a:p>
          <a:p>
            <a:r>
              <a:rPr lang="en-GB" sz="1200" dirty="0">
                <a:latin typeface="Courier"/>
              </a:rPr>
              <a:t>    '</a:t>
            </a:r>
            <a:r>
              <a:rPr lang="en-GB" sz="1200" b="1" dirty="0" err="1">
                <a:latin typeface="Courier"/>
              </a:rPr>
              <a:t>launch_events</a:t>
            </a:r>
            <a:r>
              <a:rPr lang="en-GB" sz="1200" dirty="0">
                <a:latin typeface="Courier"/>
              </a:rPr>
              <a:t>'</a:t>
            </a:r>
          </a:p>
          <a:p>
            <a:r>
              <a:rPr lang="en-GB" sz="1200" dirty="0">
                <a:latin typeface="Courier"/>
              </a:rPr>
              <a:t>Found in file '</a:t>
            </a:r>
            <a:r>
              <a:rPr lang="en-GB" sz="1200" i="1" dirty="0">
                <a:latin typeface="Courier"/>
              </a:rPr>
              <a:t>/private/var/mobile/Library/Caches/</a:t>
            </a:r>
            <a:r>
              <a:rPr lang="en-GB" sz="1200" i="1" dirty="0" err="1">
                <a:latin typeface="Courier"/>
              </a:rPr>
              <a:t>com.apple.appstored</a:t>
            </a:r>
            <a:r>
              <a:rPr lang="en-GB" sz="1200" i="1" dirty="0">
                <a:latin typeface="Courier"/>
              </a:rPr>
              <a:t>/</a:t>
            </a:r>
            <a:r>
              <a:rPr lang="en-GB" sz="1200" i="1" dirty="0" err="1">
                <a:latin typeface="Courier"/>
              </a:rPr>
              <a:t>storeUser.db</a:t>
            </a:r>
            <a:r>
              <a:rPr lang="en-GB" sz="1200" dirty="0">
                <a:latin typeface="Courier"/>
              </a:rPr>
              <a:t>', table </a:t>
            </a:r>
          </a:p>
          <a:p>
            <a:r>
              <a:rPr lang="en-GB" sz="1200" dirty="0">
                <a:latin typeface="Courier"/>
              </a:rPr>
              <a:t>    '</a:t>
            </a:r>
            <a:r>
              <a:rPr lang="en-GB" sz="1200" b="1" dirty="0" err="1">
                <a:latin typeface="Courier"/>
              </a:rPr>
              <a:t>purchase_history_apps</a:t>
            </a:r>
            <a:r>
              <a:rPr lang="en-GB" sz="1200" dirty="0">
                <a:latin typeface="Courier"/>
              </a:rPr>
              <a:t>'</a:t>
            </a:r>
          </a:p>
          <a:p>
            <a:r>
              <a:rPr lang="en-GB" sz="1200" dirty="0">
                <a:latin typeface="Courier"/>
              </a:rPr>
              <a:t>Found in file '</a:t>
            </a:r>
            <a:r>
              <a:rPr lang="en-GB" sz="1200" i="1" dirty="0">
                <a:latin typeface="Courier"/>
              </a:rPr>
              <a:t>/private/var/mobile/Library/Caches/</a:t>
            </a:r>
            <a:r>
              <a:rPr lang="en-GB" sz="1200" i="1" dirty="0" err="1">
                <a:latin typeface="Courier"/>
              </a:rPr>
              <a:t>com.apple.appstored</a:t>
            </a:r>
            <a:r>
              <a:rPr lang="en-GB" sz="1200" i="1" dirty="0">
                <a:latin typeface="Courier"/>
              </a:rPr>
              <a:t>/</a:t>
            </a:r>
            <a:r>
              <a:rPr lang="en-GB" sz="1200" i="1" dirty="0" err="1">
                <a:latin typeface="Courier"/>
              </a:rPr>
              <a:t>storeUser.db</a:t>
            </a:r>
            <a:r>
              <a:rPr lang="en-GB" sz="1200" dirty="0">
                <a:latin typeface="Courier"/>
              </a:rPr>
              <a:t>', table </a:t>
            </a:r>
          </a:p>
          <a:p>
            <a:r>
              <a:rPr lang="en-GB" sz="1200" dirty="0">
                <a:latin typeface="Courier"/>
              </a:rPr>
              <a:t>    '</a:t>
            </a:r>
            <a:r>
              <a:rPr lang="en-GB" sz="1200" b="1" dirty="0" err="1">
                <a:latin typeface="Courier"/>
              </a:rPr>
              <a:t>current_apps_crossfire</a:t>
            </a:r>
            <a:r>
              <a:rPr lang="en-GB" sz="1200" dirty="0">
                <a:latin typeface="Courier"/>
              </a:rPr>
              <a:t>'</a:t>
            </a:r>
          </a:p>
          <a:p>
            <a:r>
              <a:rPr lang="en-GB" sz="1200" dirty="0">
                <a:latin typeface="Courier"/>
              </a:rPr>
              <a:t>Found in file '</a:t>
            </a:r>
            <a:r>
              <a:rPr lang="en-GB" sz="1200" i="1" dirty="0">
                <a:latin typeface="Courier"/>
              </a:rPr>
              <a:t>/private/var/mobile/Library/TCC/</a:t>
            </a:r>
            <a:r>
              <a:rPr lang="en-GB" sz="1200" i="1" dirty="0" err="1">
                <a:latin typeface="Courier"/>
              </a:rPr>
              <a:t>TCC.db</a:t>
            </a:r>
            <a:r>
              <a:rPr lang="en-GB" sz="1200" dirty="0">
                <a:latin typeface="Courier"/>
              </a:rPr>
              <a:t>', table '</a:t>
            </a:r>
            <a:r>
              <a:rPr lang="en-GB" sz="1200" b="1" dirty="0">
                <a:latin typeface="Courier"/>
              </a:rPr>
              <a:t>access</a:t>
            </a:r>
            <a:r>
              <a:rPr lang="en-GB" sz="1200" dirty="0">
                <a:latin typeface="Courier"/>
              </a:rPr>
              <a:t>'</a:t>
            </a:r>
          </a:p>
          <a:p>
            <a:r>
              <a:rPr lang="en-GB" sz="1200" dirty="0">
                <a:latin typeface="Courier"/>
              </a:rPr>
              <a:t>Found in file '</a:t>
            </a:r>
            <a:r>
              <a:rPr lang="en-GB" sz="1200" i="1" dirty="0">
                <a:latin typeface="Courier"/>
              </a:rPr>
              <a:t>/private/var/mobile/Library/</a:t>
            </a:r>
            <a:r>
              <a:rPr lang="en-GB" sz="1200" i="1" dirty="0" err="1">
                <a:latin typeface="Courier"/>
              </a:rPr>
              <a:t>DuetExpertCenter</a:t>
            </a:r>
            <a:r>
              <a:rPr lang="en-GB" sz="1200" i="1" dirty="0">
                <a:latin typeface="Courier"/>
              </a:rPr>
              <a:t>/_</a:t>
            </a:r>
            <a:r>
              <a:rPr lang="en-GB" sz="1200" i="1" dirty="0" err="1">
                <a:latin typeface="Courier"/>
              </a:rPr>
              <a:t>ATXDataStore.db</a:t>
            </a:r>
            <a:r>
              <a:rPr lang="en-GB" sz="1200" dirty="0">
                <a:latin typeface="Courier"/>
              </a:rPr>
              <a:t>', table </a:t>
            </a:r>
          </a:p>
          <a:p>
            <a:r>
              <a:rPr lang="en-GB" sz="1200" dirty="0">
                <a:latin typeface="Courier"/>
              </a:rPr>
              <a:t>    '</a:t>
            </a:r>
            <a:r>
              <a:rPr lang="en-GB" sz="1200" b="1" dirty="0" err="1">
                <a:latin typeface="Courier"/>
              </a:rPr>
              <a:t>anchorModelTrainingData</a:t>
            </a:r>
            <a:r>
              <a:rPr lang="en-GB" sz="1200" dirty="0">
                <a:latin typeface="Courier"/>
              </a:rPr>
              <a:t>'</a:t>
            </a:r>
          </a:p>
          <a:p>
            <a:r>
              <a:rPr lang="en-GB" sz="1200" dirty="0">
                <a:latin typeface="Courier"/>
              </a:rPr>
              <a:t>Found in file '</a:t>
            </a:r>
            <a:r>
              <a:rPr lang="en-GB" sz="1200" i="1" dirty="0">
                <a:latin typeface="Courier"/>
              </a:rPr>
              <a:t>/private/var/mobile/Library/</a:t>
            </a:r>
            <a:r>
              <a:rPr lang="en-GB" sz="1200" i="1" dirty="0" err="1">
                <a:latin typeface="Courier"/>
              </a:rPr>
              <a:t>DuetExpertCenter</a:t>
            </a:r>
            <a:r>
              <a:rPr lang="en-GB" sz="1200" i="1" dirty="0">
                <a:latin typeface="Courier"/>
              </a:rPr>
              <a:t>/_</a:t>
            </a:r>
            <a:r>
              <a:rPr lang="en-GB" sz="1200" i="1" dirty="0" err="1">
                <a:latin typeface="Courier"/>
              </a:rPr>
              <a:t>ATXDataStore.db</a:t>
            </a:r>
            <a:r>
              <a:rPr lang="en-GB" sz="1200" dirty="0">
                <a:latin typeface="Courier"/>
              </a:rPr>
              <a:t>', table </a:t>
            </a:r>
          </a:p>
          <a:p>
            <a:r>
              <a:rPr lang="en-GB" sz="1200" dirty="0">
                <a:latin typeface="Courier"/>
              </a:rPr>
              <a:t>    '</a:t>
            </a:r>
            <a:r>
              <a:rPr lang="en-GB" sz="1200" b="1" dirty="0" err="1">
                <a:latin typeface="Courier"/>
              </a:rPr>
              <a:t>appInfo</a:t>
            </a:r>
            <a:r>
              <a:rPr lang="en-GB" sz="1200" dirty="0">
                <a:latin typeface="Courier"/>
              </a:rPr>
              <a:t>'</a:t>
            </a:r>
          </a:p>
          <a:p>
            <a:r>
              <a:rPr lang="en-GB" sz="1200" dirty="0">
                <a:latin typeface="Courier"/>
              </a:rPr>
              <a:t>Found in file '</a:t>
            </a:r>
            <a:r>
              <a:rPr lang="en-GB" sz="1200" i="1" dirty="0">
                <a:latin typeface="Courier"/>
              </a:rPr>
              <a:t>/private/var/mobile/Library/</a:t>
            </a:r>
            <a:r>
              <a:rPr lang="en-GB" sz="1200" i="1" dirty="0" err="1">
                <a:latin typeface="Courier"/>
              </a:rPr>
              <a:t>FrontBoard</a:t>
            </a:r>
            <a:r>
              <a:rPr lang="en-GB" sz="1200" i="1" dirty="0">
                <a:latin typeface="Courier"/>
              </a:rPr>
              <a:t>/</a:t>
            </a:r>
            <a:r>
              <a:rPr lang="en-GB" sz="1200" i="1" dirty="0" err="1">
                <a:latin typeface="Courier"/>
              </a:rPr>
              <a:t>applicationState.db</a:t>
            </a:r>
            <a:r>
              <a:rPr lang="en-GB" sz="1200" dirty="0">
                <a:latin typeface="Courier"/>
              </a:rPr>
              <a:t>', table </a:t>
            </a:r>
          </a:p>
          <a:p>
            <a:r>
              <a:rPr lang="en-GB" sz="1200" dirty="0">
                <a:latin typeface="Courier"/>
              </a:rPr>
              <a:t>    '</a:t>
            </a:r>
            <a:r>
              <a:rPr lang="en-GB" sz="1200" b="1" dirty="0" err="1">
                <a:latin typeface="Courier"/>
              </a:rPr>
              <a:t>application_identifier_tab</a:t>
            </a:r>
            <a:r>
              <a:rPr lang="en-GB" sz="1200" dirty="0">
                <a:latin typeface="Courier"/>
              </a:rPr>
              <a:t>'</a:t>
            </a:r>
          </a:p>
          <a:p>
            <a:r>
              <a:rPr lang="en-GB" sz="1200" dirty="0">
                <a:latin typeface="Courier"/>
              </a:rPr>
              <a:t>Found in file '</a:t>
            </a:r>
            <a:r>
              <a:rPr lang="en-GB" sz="1200" i="1" dirty="0">
                <a:latin typeface="Courier"/>
              </a:rPr>
              <a:t>/private/var/mobile/Library/</a:t>
            </a:r>
            <a:r>
              <a:rPr lang="en-GB" sz="1200" i="1" dirty="0" err="1">
                <a:latin typeface="Courier"/>
              </a:rPr>
              <a:t>FrontBoard</a:t>
            </a:r>
            <a:r>
              <a:rPr lang="en-GB" sz="1200" i="1" dirty="0">
                <a:latin typeface="Courier"/>
              </a:rPr>
              <a:t>/</a:t>
            </a:r>
            <a:r>
              <a:rPr lang="en-GB" sz="1200" i="1" dirty="0" err="1">
                <a:latin typeface="Courier"/>
              </a:rPr>
              <a:t>applicationState.db</a:t>
            </a:r>
            <a:r>
              <a:rPr lang="en-GB" sz="1200" dirty="0">
                <a:latin typeface="Courier"/>
              </a:rPr>
              <a:t>', table </a:t>
            </a:r>
          </a:p>
          <a:p>
            <a:r>
              <a:rPr lang="en-GB" sz="1200" dirty="0">
                <a:latin typeface="Courier"/>
              </a:rPr>
              <a:t>    '</a:t>
            </a:r>
            <a:r>
              <a:rPr lang="en-GB" sz="1200" b="1" dirty="0" err="1">
                <a:latin typeface="Courier"/>
              </a:rPr>
              <a:t>kvs_debug</a:t>
            </a:r>
            <a:r>
              <a:rPr lang="en-GB" sz="1200" dirty="0">
                <a:latin typeface="Courier"/>
              </a:rPr>
              <a:t>'</a:t>
            </a:r>
          </a:p>
          <a:p>
            <a:r>
              <a:rPr lang="en-GB" sz="1200" dirty="0">
                <a:latin typeface="Courier"/>
              </a:rPr>
              <a:t>Found in file '</a:t>
            </a:r>
            <a:r>
              <a:rPr lang="en-GB" sz="1200" i="1" dirty="0">
                <a:latin typeface="Courier"/>
              </a:rPr>
              <a:t>/private/var/mobile/Library/</a:t>
            </a:r>
            <a:r>
              <a:rPr lang="en-GB" sz="1200" i="1" dirty="0" err="1">
                <a:latin typeface="Courier"/>
              </a:rPr>
              <a:t>CoreDuet</a:t>
            </a:r>
            <a:r>
              <a:rPr lang="en-GB" sz="1200" i="1" dirty="0">
                <a:latin typeface="Courier"/>
              </a:rPr>
              <a:t>/Knowledge/</a:t>
            </a:r>
            <a:r>
              <a:rPr lang="en-GB" sz="1200" i="1" dirty="0" err="1">
                <a:latin typeface="Courier"/>
              </a:rPr>
              <a:t>knowledgeC.db</a:t>
            </a:r>
            <a:r>
              <a:rPr lang="en-GB" sz="1200" dirty="0">
                <a:latin typeface="Courier"/>
              </a:rPr>
              <a:t>', table</a:t>
            </a:r>
          </a:p>
          <a:p>
            <a:r>
              <a:rPr lang="en-GB" sz="1200" dirty="0">
                <a:latin typeface="Courier"/>
              </a:rPr>
              <a:t>    '</a:t>
            </a:r>
            <a:r>
              <a:rPr lang="en-GB" sz="1200" b="1" dirty="0">
                <a:latin typeface="Courier"/>
              </a:rPr>
              <a:t>ZOBJECT</a:t>
            </a:r>
            <a:r>
              <a:rPr lang="en-GB" sz="1200" dirty="0">
                <a:latin typeface="Courier"/>
              </a:rPr>
              <a:t>'</a:t>
            </a:r>
          </a:p>
          <a:p>
            <a:r>
              <a:rPr lang="en-GB" sz="1200" dirty="0">
                <a:latin typeface="Courier"/>
              </a:rPr>
              <a:t>Found in file '</a:t>
            </a:r>
            <a:r>
              <a:rPr lang="en-GB" sz="1200" i="1" dirty="0">
                <a:latin typeface="Courier"/>
              </a:rPr>
              <a:t>/private/var/Keychains/Analytics/</a:t>
            </a:r>
            <a:r>
              <a:rPr lang="en-GB" sz="1200" i="1" dirty="0" err="1">
                <a:latin typeface="Courier"/>
              </a:rPr>
              <a:t>trust_analytics.db</a:t>
            </a:r>
            <a:r>
              <a:rPr lang="en-GB" sz="1200" dirty="0">
                <a:latin typeface="Courier"/>
              </a:rPr>
              <a:t>', table '</a:t>
            </a:r>
            <a:r>
              <a:rPr lang="en-GB" sz="1200" b="1" dirty="0" err="1">
                <a:latin typeface="Courier"/>
              </a:rPr>
              <a:t>hard_failures</a:t>
            </a:r>
            <a:r>
              <a:rPr lang="en-GB" sz="1200" dirty="0">
                <a:latin typeface="Courier"/>
              </a:rPr>
              <a:t>'</a:t>
            </a:r>
          </a:p>
        </p:txBody>
      </p:sp>
    </p:spTree>
    <p:extLst>
      <p:ext uri="{BB962C8B-B14F-4D97-AF65-F5344CB8AC3E}">
        <p14:creationId xmlns:p14="http://schemas.microsoft.com/office/powerpoint/2010/main" val="1532059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391183" y="981781"/>
            <a:ext cx="6361631" cy="3172971"/>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https://github.com/lucaIz-ldx/ForceReset/blob/de004718c1ebde9a80dc686040853089ceea20a0/Tweak.x#L151-L155</a:t>
            </a:r>
            <a:endParaRPr lang="en-GB" sz="800" dirty="0"/>
          </a:p>
        </p:txBody>
      </p:sp>
      <p:sp>
        <p:nvSpPr>
          <p:cNvPr id="7" name="Freeform: Shape 6">
            <a:extLst>
              <a:ext uri="{FF2B5EF4-FFF2-40B4-BE49-F238E27FC236}">
                <a16:creationId xmlns:a16="http://schemas.microsoft.com/office/drawing/2014/main" id="{8DFF683D-2332-4916-8045-B9B59F5C0B2E}"/>
              </a:ext>
            </a:extLst>
          </p:cNvPr>
          <p:cNvSpPr/>
          <p:nvPr/>
        </p:nvSpPr>
        <p:spPr bwMode="auto">
          <a:xfrm rot="10800000">
            <a:off x="1341272" y="246737"/>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Do we have to dust off our Objective C skills?</a:t>
            </a:r>
          </a:p>
        </p:txBody>
      </p:sp>
      <p:sp>
        <p:nvSpPr>
          <p:cNvPr id="8" name="Rectangle 7">
            <a:extLst>
              <a:ext uri="{FF2B5EF4-FFF2-40B4-BE49-F238E27FC236}">
                <a16:creationId xmlns:a16="http://schemas.microsoft.com/office/drawing/2014/main" id="{FCE64004-ED38-4660-9D0B-F45E8C47842D}"/>
              </a:ext>
            </a:extLst>
          </p:cNvPr>
          <p:cNvSpPr/>
          <p:nvPr/>
        </p:nvSpPr>
        <p:spPr bwMode="auto">
          <a:xfrm>
            <a:off x="1934659" y="2215662"/>
            <a:ext cx="5187110" cy="58908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7975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501259" y="981781"/>
            <a:ext cx="6141478" cy="3172971"/>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https://frida.re/</a:t>
            </a:r>
            <a:endParaRPr lang="en-GB" sz="800" dirty="0"/>
          </a:p>
        </p:txBody>
      </p:sp>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Enter Frida</a:t>
            </a:r>
          </a:p>
        </p:txBody>
      </p:sp>
    </p:spTree>
    <p:extLst>
      <p:ext uri="{BB962C8B-B14F-4D97-AF65-F5344CB8AC3E}">
        <p14:creationId xmlns:p14="http://schemas.microsoft.com/office/powerpoint/2010/main" val="26963508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77A9-C777-43D4-ACC4-ADE649369A83}"/>
              </a:ext>
            </a:extLst>
          </p:cNvPr>
          <p:cNvSpPr>
            <a:spLocks noGrp="1"/>
          </p:cNvSpPr>
          <p:nvPr>
            <p:ph type="title"/>
          </p:nvPr>
        </p:nvSpPr>
        <p:spPr/>
        <p:txBody>
          <a:bodyPr/>
          <a:lstStyle/>
          <a:p>
            <a:r>
              <a:rPr lang="en-GB" dirty="0"/>
              <a:t>Frida is great</a:t>
            </a:r>
          </a:p>
        </p:txBody>
      </p:sp>
      <p:pic>
        <p:nvPicPr>
          <p:cNvPr id="5" name="Content Placeholder 4" descr="Text&#10;&#10;Description automatically generated">
            <a:extLst>
              <a:ext uri="{FF2B5EF4-FFF2-40B4-BE49-F238E27FC236}">
                <a16:creationId xmlns:a16="http://schemas.microsoft.com/office/drawing/2014/main" id="{38385DA4-6E66-49DE-AD6F-B5D51FBA99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5679" y="693017"/>
            <a:ext cx="6227890" cy="3757465"/>
          </a:xfrm>
        </p:spPr>
      </p:pic>
    </p:spTree>
    <p:extLst>
      <p:ext uri="{BB962C8B-B14F-4D97-AF65-F5344CB8AC3E}">
        <p14:creationId xmlns:p14="http://schemas.microsoft.com/office/powerpoint/2010/main" val="1558045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10B6-478D-47C1-864A-C8A0AB46E2E9}"/>
              </a:ext>
            </a:extLst>
          </p:cNvPr>
          <p:cNvSpPr>
            <a:spLocks noGrp="1"/>
          </p:cNvSpPr>
          <p:nvPr>
            <p:ph type="title"/>
          </p:nvPr>
        </p:nvSpPr>
        <p:spPr/>
        <p:txBody>
          <a:bodyPr/>
          <a:lstStyle/>
          <a:p>
            <a:r>
              <a:rPr lang="en-GB" dirty="0"/>
              <a:t>Frida is (really!) great</a:t>
            </a:r>
          </a:p>
        </p:txBody>
      </p:sp>
      <p:pic>
        <p:nvPicPr>
          <p:cNvPr id="5" name="Content Placeholder 4" descr="Text&#10;&#10;Description automatically generated">
            <a:extLst>
              <a:ext uri="{FF2B5EF4-FFF2-40B4-BE49-F238E27FC236}">
                <a16:creationId xmlns:a16="http://schemas.microsoft.com/office/drawing/2014/main" id="{2FF14331-874A-4980-A558-FCC12599DF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9362" y="732267"/>
            <a:ext cx="7205276" cy="3678965"/>
          </a:xfrm>
        </p:spPr>
      </p:pic>
      <p:sp>
        <p:nvSpPr>
          <p:cNvPr id="6" name="Rectangle 5">
            <a:extLst>
              <a:ext uri="{FF2B5EF4-FFF2-40B4-BE49-F238E27FC236}">
                <a16:creationId xmlns:a16="http://schemas.microsoft.com/office/drawing/2014/main" id="{A92273F2-DB63-49A3-B934-6F60CA807C97}"/>
              </a:ext>
            </a:extLst>
          </p:cNvPr>
          <p:cNvSpPr/>
          <p:nvPr/>
        </p:nvSpPr>
        <p:spPr bwMode="auto">
          <a:xfrm>
            <a:off x="1820358" y="1608992"/>
            <a:ext cx="5837741" cy="18463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75481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F2349-57FF-4FE4-9F68-4D400F7F0822}"/>
              </a:ext>
            </a:extLst>
          </p:cNvPr>
          <p:cNvSpPr>
            <a:spLocks noGrp="1"/>
          </p:cNvSpPr>
          <p:nvPr>
            <p:ph type="title"/>
          </p:nvPr>
        </p:nvSpPr>
        <p:spPr/>
        <p:txBody>
          <a:bodyPr/>
          <a:lstStyle/>
          <a:p>
            <a:r>
              <a:rPr lang="en-GB" dirty="0"/>
              <a:t>Programmatically setting the location permission</a:t>
            </a:r>
          </a:p>
        </p:txBody>
      </p:sp>
      <p:sp>
        <p:nvSpPr>
          <p:cNvPr id="4" name="Content Placeholder 2">
            <a:extLst>
              <a:ext uri="{FF2B5EF4-FFF2-40B4-BE49-F238E27FC236}">
                <a16:creationId xmlns:a16="http://schemas.microsoft.com/office/drawing/2014/main" id="{4BB9FBB1-0D56-48EC-BFF8-BC296DC4096B}"/>
              </a:ext>
            </a:extLst>
          </p:cNvPr>
          <p:cNvSpPr>
            <a:spLocks noGrp="1"/>
          </p:cNvSpPr>
          <p:nvPr>
            <p:ph idx="1"/>
          </p:nvPr>
        </p:nvSpPr>
        <p:spPr>
          <a:xfrm>
            <a:off x="431800" y="900113"/>
            <a:ext cx="8375650" cy="3455987"/>
          </a:xfrm>
        </p:spPr>
        <p:txBody>
          <a:bodyPr/>
          <a:lstStyle/>
          <a:p>
            <a:pPr marL="285750" lvl="0" indent="-285750">
              <a:buFont typeface="Arial" panose="020B0604020202020204" pitchFamily="34" charset="0"/>
              <a:buChar char="•"/>
            </a:pPr>
            <a:r>
              <a:rPr lang="en-GB" dirty="0"/>
              <a:t>To set the location permission using Frida (in the context of the Settings app):</a:t>
            </a:r>
            <a:br>
              <a:rPr lang="en-GB" dirty="0"/>
            </a:br>
            <a:r>
              <a:rPr lang="en-GB" dirty="0" err="1">
                <a:latin typeface="Courier"/>
              </a:rPr>
              <a:t>ObjC</a:t>
            </a:r>
            <a:r>
              <a:rPr lang="en-GB" b="1" dirty="0" err="1">
                <a:solidFill>
                  <a:srgbClr val="CE5C00"/>
                </a:solidFill>
                <a:latin typeface="Courier"/>
              </a:rPr>
              <a:t>.</a:t>
            </a:r>
            <a:r>
              <a:rPr lang="en-GB" dirty="0" err="1">
                <a:solidFill>
                  <a:srgbClr val="C4A000"/>
                </a:solidFill>
                <a:latin typeface="Courier"/>
              </a:rPr>
              <a:t>classes</a:t>
            </a:r>
            <a:r>
              <a:rPr lang="en-GB" b="1" dirty="0" err="1">
                <a:solidFill>
                  <a:srgbClr val="CE5C00"/>
                </a:solidFill>
                <a:latin typeface="Courier"/>
              </a:rPr>
              <a:t>.</a:t>
            </a:r>
            <a:r>
              <a:rPr lang="en-GB" dirty="0" err="1">
                <a:solidFill>
                  <a:srgbClr val="C4A000"/>
                </a:solidFill>
                <a:latin typeface="Courier"/>
              </a:rPr>
              <a:t>CLLocationManager</a:t>
            </a:r>
            <a:br>
              <a:rPr lang="en-GB" b="1" dirty="0">
                <a:solidFill>
                  <a:srgbClr val="CE5C00"/>
                </a:solidFill>
                <a:latin typeface="Courier"/>
              </a:rPr>
            </a:br>
            <a:r>
              <a:rPr lang="en-GB" b="1" dirty="0">
                <a:solidFill>
                  <a:srgbClr val="CE5C00"/>
                </a:solidFill>
                <a:latin typeface="Courier"/>
              </a:rPr>
              <a:t>  .</a:t>
            </a:r>
            <a:r>
              <a:rPr lang="en-GB" dirty="0" err="1">
                <a:solidFill>
                  <a:srgbClr val="000000"/>
                </a:solidFill>
                <a:latin typeface="Courier"/>
              </a:rPr>
              <a:t>setAuthorizationStatusByType_forBundleIdentifier</a:t>
            </a:r>
            <a:r>
              <a:rPr lang="en-GB" dirty="0">
                <a:solidFill>
                  <a:srgbClr val="000000"/>
                </a:solidFill>
                <a:latin typeface="Courier"/>
              </a:rPr>
              <a:t>_</a:t>
            </a:r>
            <a:r>
              <a:rPr lang="en-GB" dirty="0">
                <a:latin typeface="Courier"/>
              </a:rPr>
              <a:t>(</a:t>
            </a:r>
            <a:br>
              <a:rPr lang="en-GB" dirty="0">
                <a:latin typeface="Courier"/>
              </a:rPr>
            </a:br>
            <a:r>
              <a:rPr lang="en-GB" dirty="0">
                <a:latin typeface="Courier"/>
              </a:rPr>
              <a:t>    </a:t>
            </a:r>
            <a:r>
              <a:rPr lang="en-GB" dirty="0">
                <a:solidFill>
                  <a:srgbClr val="0000CF"/>
                </a:solidFill>
                <a:latin typeface="Courier"/>
              </a:rPr>
              <a:t>&lt;</a:t>
            </a:r>
            <a:r>
              <a:rPr lang="en-GB" i="1" dirty="0">
                <a:solidFill>
                  <a:srgbClr val="0000CF"/>
                </a:solidFill>
                <a:latin typeface="Courier"/>
              </a:rPr>
              <a:t>value</a:t>
            </a:r>
            <a:r>
              <a:rPr lang="en-GB" dirty="0">
                <a:solidFill>
                  <a:srgbClr val="0000CF"/>
                </a:solidFill>
                <a:latin typeface="Courier"/>
              </a:rPr>
              <a:t>&gt;</a:t>
            </a:r>
            <a:r>
              <a:rPr lang="en-GB" b="1" dirty="0">
                <a:solidFill>
                  <a:srgbClr val="CE5C00"/>
                </a:solidFill>
                <a:latin typeface="Courier"/>
              </a:rPr>
              <a:t>,</a:t>
            </a:r>
            <a:r>
              <a:rPr lang="en-GB" dirty="0">
                <a:latin typeface="Courier"/>
              </a:rPr>
              <a:t> </a:t>
            </a:r>
            <a:r>
              <a:rPr lang="en-GB" dirty="0">
                <a:solidFill>
                  <a:srgbClr val="4E9A06"/>
                </a:solidFill>
                <a:latin typeface="Courier"/>
              </a:rPr>
              <a:t>"&lt;</a:t>
            </a:r>
            <a:r>
              <a:rPr lang="en-GB" i="1" dirty="0" err="1">
                <a:solidFill>
                  <a:srgbClr val="4E9A06"/>
                </a:solidFill>
                <a:latin typeface="Courier"/>
              </a:rPr>
              <a:t>bundle_id</a:t>
            </a:r>
            <a:r>
              <a:rPr lang="en-GB" dirty="0">
                <a:solidFill>
                  <a:srgbClr val="4E9A06"/>
                </a:solidFill>
                <a:latin typeface="Courier"/>
              </a:rPr>
              <a:t>&gt;"</a:t>
            </a:r>
            <a:br>
              <a:rPr lang="en-GB" dirty="0"/>
            </a:br>
            <a:r>
              <a:rPr lang="en-GB" dirty="0">
                <a:latin typeface="Courier"/>
              </a:rPr>
              <a:t>  )</a:t>
            </a:r>
            <a:r>
              <a:rPr lang="en-GB" b="1" dirty="0">
                <a:solidFill>
                  <a:srgbClr val="CE5C00"/>
                </a:solidFill>
                <a:latin typeface="Courier"/>
              </a:rPr>
              <a:t>;</a:t>
            </a:r>
          </a:p>
          <a:p>
            <a:pPr marL="285750" lvl="0" indent="-285750">
              <a:buFont typeface="Arial" panose="020B0604020202020204" pitchFamily="34" charset="0"/>
              <a:buChar char="•"/>
            </a:pPr>
            <a:r>
              <a:rPr lang="en-GB" dirty="0"/>
              <a:t>Empirically determined values:</a:t>
            </a:r>
          </a:p>
          <a:p>
            <a:pPr marL="476250" lvl="1" indent="-285750">
              <a:buFont typeface="Arial" panose="020B0604020202020204" pitchFamily="34" charset="0"/>
              <a:buChar char="•"/>
            </a:pPr>
            <a:r>
              <a:rPr lang="en-GB" dirty="0">
                <a:solidFill>
                  <a:srgbClr val="0000CF"/>
                </a:solidFill>
                <a:latin typeface="Courier"/>
              </a:rPr>
              <a:t>0</a:t>
            </a:r>
            <a:r>
              <a:rPr lang="en-GB" dirty="0"/>
              <a:t>: Ask every time, </a:t>
            </a:r>
            <a:r>
              <a:rPr lang="en-GB" dirty="0">
                <a:solidFill>
                  <a:srgbClr val="0000CF"/>
                </a:solidFill>
                <a:latin typeface="Courier"/>
              </a:rPr>
              <a:t>2</a:t>
            </a:r>
            <a:r>
              <a:rPr lang="en-GB" dirty="0"/>
              <a:t>: Never, </a:t>
            </a:r>
            <a:r>
              <a:rPr lang="en-GB" dirty="0">
                <a:solidFill>
                  <a:srgbClr val="0000CF"/>
                </a:solidFill>
                <a:latin typeface="Courier"/>
              </a:rPr>
              <a:t>3</a:t>
            </a:r>
            <a:r>
              <a:rPr lang="en-GB" dirty="0"/>
              <a:t>: Always, </a:t>
            </a:r>
            <a:r>
              <a:rPr lang="en-GB" dirty="0">
                <a:solidFill>
                  <a:srgbClr val="0000CF"/>
                </a:solidFill>
                <a:latin typeface="Courier"/>
              </a:rPr>
              <a:t>4</a:t>
            </a:r>
            <a:r>
              <a:rPr lang="en-GB" dirty="0"/>
              <a:t>: While using the app</a:t>
            </a:r>
          </a:p>
          <a:p>
            <a:pPr marL="285750" indent="-285750">
              <a:buFont typeface="Arial" panose="020B0604020202020204" pitchFamily="34" charset="0"/>
              <a:buChar char="•"/>
            </a:pPr>
            <a:r>
              <a:rPr lang="en-GB" dirty="0"/>
              <a:t>To check:</a:t>
            </a:r>
            <a:br>
              <a:rPr lang="en-GB" dirty="0"/>
            </a:br>
            <a:r>
              <a:rPr lang="en-GB" i="1" dirty="0">
                <a:solidFill>
                  <a:srgbClr val="8F5902"/>
                </a:solidFill>
                <a:latin typeface="Courier"/>
              </a:rPr>
              <a:t>​// For the running app.</a:t>
            </a:r>
            <a:br>
              <a:rPr lang="en-GB" dirty="0"/>
            </a:br>
            <a:r>
              <a:rPr lang="en-GB" dirty="0" err="1">
                <a:latin typeface="Courier"/>
              </a:rPr>
              <a:t>ObjC</a:t>
            </a:r>
            <a:r>
              <a:rPr lang="en-GB" b="1" dirty="0" err="1">
                <a:solidFill>
                  <a:srgbClr val="CE5C00"/>
                </a:solidFill>
                <a:latin typeface="Courier"/>
              </a:rPr>
              <a:t>.</a:t>
            </a:r>
            <a:r>
              <a:rPr lang="en-GB" dirty="0" err="1">
                <a:solidFill>
                  <a:srgbClr val="C4A000"/>
                </a:solidFill>
                <a:latin typeface="Courier"/>
              </a:rPr>
              <a:t>classes</a:t>
            </a:r>
            <a:r>
              <a:rPr lang="en-GB" b="1" dirty="0" err="1">
                <a:solidFill>
                  <a:srgbClr val="CE5C00"/>
                </a:solidFill>
                <a:latin typeface="Courier"/>
              </a:rPr>
              <a:t>.</a:t>
            </a:r>
            <a:r>
              <a:rPr lang="en-GB" dirty="0" err="1">
                <a:solidFill>
                  <a:srgbClr val="C4A000"/>
                </a:solidFill>
                <a:latin typeface="Courier"/>
              </a:rPr>
              <a:t>CLLocationManager</a:t>
            </a:r>
            <a:r>
              <a:rPr lang="en-GB" b="1" dirty="0" err="1">
                <a:solidFill>
                  <a:srgbClr val="CE5C00"/>
                </a:solidFill>
                <a:latin typeface="Courier"/>
              </a:rPr>
              <a:t>.</a:t>
            </a:r>
            <a:r>
              <a:rPr lang="en-GB" dirty="0" err="1">
                <a:solidFill>
                  <a:srgbClr val="000000"/>
                </a:solidFill>
                <a:latin typeface="Courier"/>
              </a:rPr>
              <a:t>authorizationStatus</a:t>
            </a:r>
            <a:r>
              <a:rPr lang="en-GB" dirty="0">
                <a:latin typeface="Courier"/>
              </a:rPr>
              <a:t>()</a:t>
            </a:r>
            <a:r>
              <a:rPr lang="en-GB" b="1" dirty="0">
                <a:solidFill>
                  <a:srgbClr val="CE5C00"/>
                </a:solidFill>
                <a:latin typeface="Courier"/>
              </a:rPr>
              <a:t>;</a:t>
            </a:r>
            <a:br>
              <a:rPr lang="en-GB" dirty="0"/>
            </a:br>
            <a:br>
              <a:rPr lang="en-GB" dirty="0"/>
            </a:br>
            <a:r>
              <a:rPr lang="en-GB" i="1" dirty="0">
                <a:solidFill>
                  <a:srgbClr val="8F5902"/>
                </a:solidFill>
                <a:latin typeface="Courier"/>
              </a:rPr>
              <a:t>// For an arbitrary app.</a:t>
            </a:r>
            <a:br>
              <a:rPr lang="en-GB" dirty="0"/>
            </a:br>
            <a:r>
              <a:rPr lang="en-GB" dirty="0" err="1">
                <a:latin typeface="Courier"/>
              </a:rPr>
              <a:t>ObjC</a:t>
            </a:r>
            <a:r>
              <a:rPr lang="en-GB" b="1" dirty="0" err="1">
                <a:solidFill>
                  <a:srgbClr val="CE5C00"/>
                </a:solidFill>
                <a:latin typeface="Courier"/>
              </a:rPr>
              <a:t>.</a:t>
            </a:r>
            <a:r>
              <a:rPr lang="en-GB" dirty="0" err="1">
                <a:solidFill>
                  <a:srgbClr val="C4A000"/>
                </a:solidFill>
                <a:latin typeface="Courier"/>
              </a:rPr>
              <a:t>classes</a:t>
            </a:r>
            <a:r>
              <a:rPr lang="en-GB" b="1" dirty="0" err="1">
                <a:solidFill>
                  <a:srgbClr val="CE5C00"/>
                </a:solidFill>
                <a:latin typeface="Courier"/>
              </a:rPr>
              <a:t>.</a:t>
            </a:r>
            <a:r>
              <a:rPr lang="en-GB" dirty="0" err="1">
                <a:solidFill>
                  <a:srgbClr val="C4A000"/>
                </a:solidFill>
                <a:latin typeface="Courier"/>
              </a:rPr>
              <a:t>CLLocationManager</a:t>
            </a:r>
            <a:br>
              <a:rPr lang="en-GB" dirty="0">
                <a:solidFill>
                  <a:srgbClr val="C4A000"/>
                </a:solidFill>
                <a:latin typeface="Courier"/>
              </a:rPr>
            </a:br>
            <a:r>
              <a:rPr lang="en-GB" dirty="0">
                <a:solidFill>
                  <a:srgbClr val="C4A000"/>
                </a:solidFill>
                <a:latin typeface="Courier"/>
              </a:rPr>
              <a:t>  </a:t>
            </a:r>
            <a:r>
              <a:rPr lang="en-GB" b="1" dirty="0">
                <a:solidFill>
                  <a:srgbClr val="CE5C00"/>
                </a:solidFill>
                <a:latin typeface="Courier"/>
              </a:rPr>
              <a:t>.</a:t>
            </a:r>
            <a:r>
              <a:rPr lang="en-GB" dirty="0" err="1">
                <a:solidFill>
                  <a:srgbClr val="000000"/>
                </a:solidFill>
                <a:latin typeface="Courier"/>
              </a:rPr>
              <a:t>authorizationStatusForBundleIdentifier</a:t>
            </a:r>
            <a:r>
              <a:rPr lang="en-GB" dirty="0">
                <a:solidFill>
                  <a:srgbClr val="000000"/>
                </a:solidFill>
                <a:latin typeface="Courier"/>
              </a:rPr>
              <a:t>_</a:t>
            </a:r>
            <a:r>
              <a:rPr lang="en-GB" dirty="0">
                <a:latin typeface="Courier"/>
              </a:rPr>
              <a:t>(</a:t>
            </a:r>
            <a:r>
              <a:rPr lang="en-GB" dirty="0">
                <a:solidFill>
                  <a:srgbClr val="4E9A06"/>
                </a:solidFill>
                <a:latin typeface="Courier"/>
              </a:rPr>
              <a:t>"&lt;</a:t>
            </a:r>
            <a:r>
              <a:rPr lang="en-GB" i="1" dirty="0" err="1">
                <a:solidFill>
                  <a:srgbClr val="4E9A06"/>
                </a:solidFill>
                <a:latin typeface="Courier"/>
              </a:rPr>
              <a:t>bundle_id</a:t>
            </a:r>
            <a:r>
              <a:rPr lang="en-GB" dirty="0">
                <a:solidFill>
                  <a:srgbClr val="4E9A06"/>
                </a:solidFill>
                <a:latin typeface="Courier"/>
              </a:rPr>
              <a:t>&gt;"</a:t>
            </a:r>
            <a:r>
              <a:rPr lang="en-GB" dirty="0">
                <a:latin typeface="Courier"/>
              </a:rPr>
              <a:t>)</a:t>
            </a:r>
            <a:r>
              <a:rPr lang="en-GB" b="1" dirty="0">
                <a:solidFill>
                  <a:srgbClr val="CE5C00"/>
                </a:solidFill>
                <a:latin typeface="Courier"/>
              </a:rPr>
              <a:t>;</a:t>
            </a:r>
          </a:p>
          <a:p>
            <a:pPr marL="285750" indent="-285750">
              <a:buFont typeface="Arial" panose="020B0604020202020204" pitchFamily="34" charset="0"/>
              <a:buChar char="•"/>
            </a:pPr>
            <a:endParaRPr lang="en-GB" dirty="0"/>
          </a:p>
          <a:p>
            <a:pPr marL="4762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124004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14B67-FF30-49D2-82AE-7260AA068C94}"/>
              </a:ext>
            </a:extLst>
          </p:cNvPr>
          <p:cNvSpPr>
            <a:spLocks noGrp="1"/>
          </p:cNvSpPr>
          <p:nvPr>
            <p:ph type="title"/>
          </p:nvPr>
        </p:nvSpPr>
        <p:spPr/>
        <p:txBody>
          <a:bodyPr/>
          <a:lstStyle/>
          <a:p>
            <a:r>
              <a:rPr lang="en-GB" dirty="0"/>
              <a:t>(Truly) ALL THE PERMISSIONS!</a:t>
            </a:r>
          </a:p>
        </p:txBody>
      </p:sp>
      <p:pic>
        <p:nvPicPr>
          <p:cNvPr id="5" name="Content Placeholder 4">
            <a:extLst>
              <a:ext uri="{FF2B5EF4-FFF2-40B4-BE49-F238E27FC236}">
                <a16:creationId xmlns:a16="http://schemas.microsoft.com/office/drawing/2014/main" id="{9901ECF6-4E60-4757-B721-8BCD8CE7C82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946340" y="700882"/>
            <a:ext cx="2103675" cy="3741738"/>
          </a:xfrm>
        </p:spPr>
      </p:pic>
      <p:pic>
        <p:nvPicPr>
          <p:cNvPr id="4" name="Content Placeholder 4">
            <a:extLst>
              <a:ext uri="{FF2B5EF4-FFF2-40B4-BE49-F238E27FC236}">
                <a16:creationId xmlns:a16="http://schemas.microsoft.com/office/drawing/2014/main" id="{BAC211A2-624E-4A3A-A173-505B1589E4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5014856" y="700882"/>
            <a:ext cx="2103675" cy="3741736"/>
          </a:xfrm>
          <a:prstGeom prst="rect">
            <a:avLst/>
          </a:prstGeom>
          <a:noFill/>
          <a:ln w="9525">
            <a:noFill/>
            <a:miter lim="800000"/>
            <a:headEnd/>
            <a:tailEnd/>
          </a:ln>
        </p:spPr>
      </p:pic>
    </p:spTree>
    <p:extLst>
      <p:ext uri="{BB962C8B-B14F-4D97-AF65-F5344CB8AC3E}">
        <p14:creationId xmlns:p14="http://schemas.microsoft.com/office/powerpoint/2010/main" val="16910526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F2349-57FF-4FE4-9F68-4D400F7F0822}"/>
              </a:ext>
            </a:extLst>
          </p:cNvPr>
          <p:cNvSpPr>
            <a:spLocks noGrp="1"/>
          </p:cNvSpPr>
          <p:nvPr>
            <p:ph type="title"/>
          </p:nvPr>
        </p:nvSpPr>
        <p:spPr/>
        <p:txBody>
          <a:bodyPr/>
          <a:lstStyle/>
          <a:p>
            <a:r>
              <a:rPr lang="en-GB" dirty="0"/>
              <a:t>Programmatically seeding the clipboard</a:t>
            </a:r>
          </a:p>
        </p:txBody>
      </p:sp>
      <p:sp>
        <p:nvSpPr>
          <p:cNvPr id="4" name="Content Placeholder 2">
            <a:extLst>
              <a:ext uri="{FF2B5EF4-FFF2-40B4-BE49-F238E27FC236}">
                <a16:creationId xmlns:a16="http://schemas.microsoft.com/office/drawing/2014/main" id="{4BB9FBB1-0D56-48EC-BFF8-BC296DC4096B}"/>
              </a:ext>
            </a:extLst>
          </p:cNvPr>
          <p:cNvSpPr>
            <a:spLocks noGrp="1"/>
          </p:cNvSpPr>
          <p:nvPr>
            <p:ph idx="1"/>
          </p:nvPr>
        </p:nvSpPr>
        <p:spPr>
          <a:xfrm>
            <a:off x="431800" y="900113"/>
            <a:ext cx="8375650" cy="3455987"/>
          </a:xfrm>
        </p:spPr>
        <p:txBody>
          <a:bodyPr/>
          <a:lstStyle/>
          <a:p>
            <a:pPr marL="285750" lvl="0" indent="-285750">
              <a:buFont typeface="Arial" panose="020B0604020202020204" pitchFamily="34" charset="0"/>
              <a:buChar char="•"/>
            </a:pPr>
            <a:r>
              <a:rPr lang="en-GB" dirty="0"/>
              <a:t>Knowing that, seeding the keyboard is easy:</a:t>
            </a:r>
            <a:br>
              <a:rPr lang="en-GB" dirty="0"/>
            </a:br>
            <a:r>
              <a:rPr lang="en-GB" dirty="0" err="1">
                <a:latin typeface="Courier"/>
              </a:rPr>
              <a:t>ObjC</a:t>
            </a:r>
            <a:r>
              <a:rPr lang="en-GB" b="1" dirty="0" err="1">
                <a:solidFill>
                  <a:srgbClr val="CE5C00"/>
                </a:solidFill>
                <a:latin typeface="Courier"/>
              </a:rPr>
              <a:t>.</a:t>
            </a:r>
            <a:r>
              <a:rPr lang="en-GB" dirty="0" err="1">
                <a:solidFill>
                  <a:srgbClr val="C4A000"/>
                </a:solidFill>
                <a:latin typeface="Courier"/>
              </a:rPr>
              <a:t>classes</a:t>
            </a:r>
            <a:r>
              <a:rPr lang="en-GB" b="1" dirty="0" err="1">
                <a:solidFill>
                  <a:srgbClr val="CE5C00"/>
                </a:solidFill>
                <a:latin typeface="Courier"/>
              </a:rPr>
              <a:t>.</a:t>
            </a:r>
            <a:r>
              <a:rPr lang="en-GB" dirty="0" err="1">
                <a:solidFill>
                  <a:srgbClr val="C4A000"/>
                </a:solidFill>
                <a:latin typeface="Courier"/>
              </a:rPr>
              <a:t>UIPasteboard</a:t>
            </a:r>
            <a:r>
              <a:rPr lang="en-GB" b="1" dirty="0" err="1">
                <a:solidFill>
                  <a:srgbClr val="CE5C00"/>
                </a:solidFill>
                <a:latin typeface="Courier"/>
              </a:rPr>
              <a:t>.</a:t>
            </a:r>
            <a:r>
              <a:rPr lang="en-GB" dirty="0" err="1">
                <a:solidFill>
                  <a:srgbClr val="000000"/>
                </a:solidFill>
                <a:latin typeface="Courier"/>
              </a:rPr>
              <a:t>generalPasteboard</a:t>
            </a:r>
            <a:r>
              <a:rPr lang="en-GB" dirty="0">
                <a:latin typeface="Courier"/>
              </a:rPr>
              <a:t>()</a:t>
            </a:r>
            <a:br>
              <a:rPr lang="en-GB" dirty="0">
                <a:latin typeface="Courier"/>
              </a:rPr>
            </a:br>
            <a:r>
              <a:rPr lang="en-GB" dirty="0">
                <a:latin typeface="Courier"/>
              </a:rPr>
              <a:t>  </a:t>
            </a:r>
            <a:r>
              <a:rPr lang="en-GB" b="1" dirty="0">
                <a:solidFill>
                  <a:srgbClr val="CE5C00"/>
                </a:solidFill>
                <a:latin typeface="Courier"/>
              </a:rPr>
              <a:t>.</a:t>
            </a:r>
            <a:r>
              <a:rPr lang="en-GB" dirty="0" err="1">
                <a:latin typeface="Courier"/>
              </a:rPr>
              <a:t>setString</a:t>
            </a:r>
            <a:r>
              <a:rPr lang="en-GB" dirty="0">
                <a:latin typeface="Courier"/>
              </a:rPr>
              <a:t>_(</a:t>
            </a:r>
            <a:r>
              <a:rPr lang="en-GB" dirty="0">
                <a:solidFill>
                  <a:srgbClr val="4E9A06"/>
                </a:solidFill>
                <a:latin typeface="Courier"/>
              </a:rPr>
              <a:t>"&lt;</a:t>
            </a:r>
            <a:r>
              <a:rPr lang="en-GB" i="1" dirty="0">
                <a:solidFill>
                  <a:srgbClr val="4E9A06"/>
                </a:solidFill>
                <a:latin typeface="Courier"/>
              </a:rPr>
              <a:t>string</a:t>
            </a:r>
            <a:r>
              <a:rPr lang="en-GB" dirty="0">
                <a:solidFill>
                  <a:srgbClr val="4E9A06"/>
                </a:solidFill>
                <a:latin typeface="Courier"/>
              </a:rPr>
              <a:t>&gt;"</a:t>
            </a:r>
            <a:r>
              <a:rPr lang="en-GB" dirty="0">
                <a:latin typeface="Courier"/>
              </a:rPr>
              <a:t>)</a:t>
            </a:r>
            <a:r>
              <a:rPr lang="en-GB" b="1" dirty="0">
                <a:solidFill>
                  <a:srgbClr val="CE5C00"/>
                </a:solidFill>
                <a:latin typeface="Courier"/>
              </a:rPr>
              <a:t>;</a:t>
            </a:r>
          </a:p>
          <a:p>
            <a:pPr marL="4762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22146767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Background noise filter</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274988" y="900113"/>
            <a:ext cx="6689273" cy="3455986"/>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https://support.apple.com/en-us/HT210060</a:t>
            </a:r>
            <a:endParaRPr lang="en-GB" sz="800" dirty="0"/>
          </a:p>
        </p:txBody>
      </p:sp>
    </p:spTree>
    <p:extLst>
      <p:ext uri="{BB962C8B-B14F-4D97-AF65-F5344CB8AC3E}">
        <p14:creationId xmlns:p14="http://schemas.microsoft.com/office/powerpoint/2010/main" val="74727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Background noise filter</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274988" y="913852"/>
            <a:ext cx="6689273" cy="3428508"/>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https://support.apple.com/en-us/HT210060</a:t>
            </a:r>
            <a:endParaRPr lang="en-GB" sz="800" dirty="0"/>
          </a:p>
        </p:txBody>
      </p:sp>
    </p:spTree>
    <p:extLst>
      <p:ext uri="{BB962C8B-B14F-4D97-AF65-F5344CB8AC3E}">
        <p14:creationId xmlns:p14="http://schemas.microsoft.com/office/powerpoint/2010/main" val="1122977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Maybe commercial providers can help?</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4" y="864401"/>
            <a:ext cx="5984852" cy="326446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https://docs.appetize.io/core-features/uploading-apps</a:t>
            </a:r>
            <a:endParaRPr lang="en-GB" sz="800" dirty="0"/>
          </a:p>
        </p:txBody>
      </p:sp>
      <p:sp>
        <p:nvSpPr>
          <p:cNvPr id="6" name="Rectangle 5">
            <a:extLst>
              <a:ext uri="{FF2B5EF4-FFF2-40B4-BE49-F238E27FC236}">
                <a16:creationId xmlns:a16="http://schemas.microsoft.com/office/drawing/2014/main" id="{C2CA208F-9044-4EE0-8A3C-06AD58C49EE8}"/>
              </a:ext>
            </a:extLst>
          </p:cNvPr>
          <p:cNvSpPr/>
          <p:nvPr/>
        </p:nvSpPr>
        <p:spPr bwMode="auto">
          <a:xfrm>
            <a:off x="3306258" y="2485140"/>
            <a:ext cx="2752251" cy="59867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465042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A first look</a:t>
            </a:r>
          </a:p>
        </p:txBody>
      </p:sp>
      <p:sp>
        <p:nvSpPr>
          <p:cNvPr id="5" name="Subtitle 2"/>
          <p:cNvSpPr>
            <a:spLocks noGrp="1"/>
          </p:cNvSpPr>
          <p:nvPr>
            <p:ph type="subTitle" idx="1"/>
          </p:nvPr>
        </p:nvSpPr>
        <p:spPr bwMode="auto"/>
        <p:txBody>
          <a:bodyPr/>
          <a:lstStyle/>
          <a:p>
            <a:pPr>
              <a:defRPr/>
            </a:pPr>
            <a:r>
              <a:rPr lang="en-GB" dirty="0"/>
              <a:t>Is iOS really more privacy-friendly than Android?</a:t>
            </a:r>
            <a:endParaRPr dirty="0"/>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26082" b="34614"/>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a:t>Dmitry </a:t>
            </a:r>
            <a:r>
              <a:rPr lang="en-GB" sz="900" dirty="0" err="1"/>
              <a:t>Ratushny</a:t>
            </a:r>
            <a:r>
              <a:rPr lang="en-GB" sz="900" dirty="0"/>
              <a:t> </a:t>
            </a:r>
            <a:r>
              <a:rPr lang="de-DE" sz="900" dirty="0"/>
              <a:t>(Unsplash license)</a:t>
            </a:r>
            <a:endParaRPr dirty="0"/>
          </a:p>
        </p:txBody>
      </p:sp>
    </p:spTree>
    <p:extLst>
      <p:ext uri="{BB962C8B-B14F-4D97-AF65-F5344CB8AC3E}">
        <p14:creationId xmlns:p14="http://schemas.microsoft.com/office/powerpoint/2010/main" val="40822222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website&#10;&#10;Description automatically generated">
            <a:extLst>
              <a:ext uri="{FF2B5EF4-FFF2-40B4-BE49-F238E27FC236}">
                <a16:creationId xmlns:a16="http://schemas.microsoft.com/office/drawing/2014/main" id="{06842E09-CCA5-42DC-99E7-7545A4E76F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013" y="298940"/>
            <a:ext cx="8349974" cy="3969238"/>
          </a:xfrm>
        </p:spPr>
      </p:pic>
      <p:sp>
        <p:nvSpPr>
          <p:cNvPr id="7" name="TextBox 6">
            <a:extLst>
              <a:ext uri="{FF2B5EF4-FFF2-40B4-BE49-F238E27FC236}">
                <a16:creationId xmlns:a16="http://schemas.microsoft.com/office/drawing/2014/main" id="{A45C339B-C66E-438A-BC6A-79341742EE74}"/>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https://apps.apple.com/us/app/audible-audiobooks-podcasts/id379693831</a:t>
            </a:r>
            <a:endParaRPr lang="en-GB" sz="800" dirty="0"/>
          </a:p>
        </p:txBody>
      </p:sp>
    </p:spTree>
    <p:extLst>
      <p:ext uri="{BB962C8B-B14F-4D97-AF65-F5344CB8AC3E}">
        <p14:creationId xmlns:p14="http://schemas.microsoft.com/office/powerpoint/2010/main" val="1343170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F4A-5759-4225-A768-2FA0471B0F24}"/>
              </a:ext>
            </a:extLst>
          </p:cNvPr>
          <p:cNvSpPr>
            <a:spLocks noGrp="1"/>
          </p:cNvSpPr>
          <p:nvPr>
            <p:ph type="title"/>
          </p:nvPr>
        </p:nvSpPr>
        <p:spPr/>
        <p:txBody>
          <a:bodyPr/>
          <a:lstStyle/>
          <a:p>
            <a:r>
              <a:rPr lang="en-GB" dirty="0"/>
              <a:t>Audible</a:t>
            </a:r>
          </a:p>
        </p:txBody>
      </p:sp>
      <p:sp>
        <p:nvSpPr>
          <p:cNvPr id="3" name="Content Placeholder 2">
            <a:extLst>
              <a:ext uri="{FF2B5EF4-FFF2-40B4-BE49-F238E27FC236}">
                <a16:creationId xmlns:a16="http://schemas.microsoft.com/office/drawing/2014/main" id="{92841112-77C6-4315-A9DC-03DA93314A33}"/>
              </a:ext>
            </a:extLst>
          </p:cNvPr>
          <p:cNvSpPr>
            <a:spLocks noGrp="1"/>
          </p:cNvSpPr>
          <p:nvPr>
            <p:ph idx="1"/>
          </p:nvPr>
        </p:nvSpPr>
        <p:spPr>
          <a:xfrm>
            <a:off x="431799" y="776911"/>
            <a:ext cx="4032000" cy="3420000"/>
          </a:xfrm>
        </p:spPr>
        <p:txBody>
          <a:bodyPr/>
          <a:lstStyle/>
          <a:p>
            <a:r>
              <a:rPr lang="en-GB" sz="1000" dirty="0">
                <a:solidFill>
                  <a:srgbClr val="204A87"/>
                </a:solidFill>
                <a:latin typeface="Courier"/>
              </a:rPr>
              <a:t>"action"</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"install"</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sdk_protocol</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"16"</a:t>
            </a:r>
            <a:r>
              <a:rPr lang="en-GB" sz="1000" dirty="0">
                <a:solidFill>
                  <a:srgbClr val="000000"/>
                </a:solidFill>
                <a:latin typeface="Courier"/>
              </a:rPr>
              <a:t>,</a:t>
            </a:r>
            <a:br>
              <a:rPr lang="en-GB" sz="1000" dirty="0"/>
            </a:br>
            <a:r>
              <a:rPr lang="en-GB" sz="1000" dirty="0">
                <a:solidFill>
                  <a:srgbClr val="204A87"/>
                </a:solidFill>
                <a:latin typeface="Courier"/>
              </a:rPr>
              <a:t>"data"</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os_version</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"iOS 14.5.1"</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"device"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"iPhone10,4"</a:t>
            </a:r>
            <a:r>
              <a:rPr lang="en-GB" sz="1000" dirty="0">
                <a:solidFill>
                  <a:srgbClr val="000000"/>
                </a:solidFill>
                <a:latin typeface="Courier"/>
              </a:rPr>
              <a:t>,</a:t>
            </a:r>
          </a:p>
          <a:p>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disp_h</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1334</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disp_w</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750</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device_model</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"iPhone"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identity_link</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p>
          <a:p>
            <a:r>
              <a:rPr lang="en-GB" sz="1000" dirty="0">
                <a:solidFill>
                  <a:srgbClr val="000000"/>
                </a:solidFill>
                <a:latin typeface="Courier"/>
              </a:rPr>
              <a:t>    </a:t>
            </a:r>
            <a:r>
              <a:rPr lang="en-GB" sz="1000" dirty="0">
                <a:solidFill>
                  <a:srgbClr val="204A87"/>
                </a:solidFill>
                <a:latin typeface="Courier"/>
              </a:rPr>
              <a:t>"</a:t>
            </a:r>
            <a:r>
              <a:rPr lang="en-GB" sz="1000" dirty="0" err="1">
                <a:solidFill>
                  <a:srgbClr val="204A87"/>
                </a:solidFill>
                <a:latin typeface="Courier"/>
              </a:rPr>
              <a:t>marketingcloudvisitorid</a:t>
            </a:r>
            <a:r>
              <a:rPr lang="en-GB" sz="1000" dirty="0">
                <a:solidFill>
                  <a:srgbClr val="204A87"/>
                </a:solidFill>
                <a:latin typeface="Courier"/>
              </a:rPr>
              <a:t>"</a:t>
            </a:r>
            <a:r>
              <a:rPr lang="en-GB" sz="1000" dirty="0">
                <a:solidFill>
                  <a:srgbClr val="000000"/>
                </a:solidFill>
                <a:latin typeface="Courier"/>
              </a:rPr>
              <a:t>:</a:t>
            </a:r>
          </a:p>
          <a:p>
            <a:r>
              <a:rPr lang="en-GB" sz="1000" dirty="0">
                <a:solidFill>
                  <a:srgbClr val="000000"/>
                </a:solidFill>
                <a:latin typeface="Courier"/>
              </a:rPr>
              <a:t>       </a:t>
            </a:r>
            <a:r>
              <a:rPr lang="en-GB" sz="1000" dirty="0">
                <a:solidFill>
                  <a:srgbClr val="4E9A06"/>
                </a:solidFill>
                <a:latin typeface="Courier"/>
              </a:rPr>
              <a:t>"49728088823015189425548504973918371147"</a:t>
            </a:r>
          </a:p>
          <a:p>
            <a:r>
              <a:rPr lang="en-GB" sz="1000" dirty="0">
                <a:solidFill>
                  <a:srgbClr val="4E9A06"/>
                </a:solidFill>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app_short_string</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"3.48"</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app_name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"Audible"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"locale"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en_DE</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device_orientation</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"portrait"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is_genuine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false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"uptime"</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0.2443</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app_limit_tracking</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usertime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1624132516</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device_limit_tracking</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"volume"</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0.125</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network_conn_type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wifi</a:t>
            </a:r>
            <a:r>
              <a:rPr lang="en-GB" sz="1000" dirty="0">
                <a:solidFill>
                  <a:srgbClr val="4E9A06"/>
                </a:solidFill>
                <a:latin typeface="Courier"/>
              </a:rPr>
              <a:t>"</a:t>
            </a:r>
            <a:r>
              <a:rPr lang="en-GB" sz="1000" dirty="0">
                <a:solidFill>
                  <a:srgbClr val="000000"/>
                </a:solidFill>
                <a:latin typeface="Courier"/>
              </a:rPr>
              <a:t>,</a:t>
            </a:r>
            <a:endParaRPr lang="en-GB" sz="1000" dirty="0"/>
          </a:p>
        </p:txBody>
      </p:sp>
      <p:sp>
        <p:nvSpPr>
          <p:cNvPr id="4" name="Content Placeholder 3">
            <a:extLst>
              <a:ext uri="{FF2B5EF4-FFF2-40B4-BE49-F238E27FC236}">
                <a16:creationId xmlns:a16="http://schemas.microsoft.com/office/drawing/2014/main" id="{687C5133-B7A6-4598-BFF0-4E68FE41D52C}"/>
              </a:ext>
            </a:extLst>
          </p:cNvPr>
          <p:cNvSpPr>
            <a:spLocks noGrp="1"/>
          </p:cNvSpPr>
          <p:nvPr>
            <p:ph idx="10"/>
          </p:nvPr>
        </p:nvSpPr>
        <p:spPr>
          <a:xfrm>
            <a:off x="4860032" y="776911"/>
            <a:ext cx="4032000" cy="3420000"/>
          </a:xfrm>
        </p:spPr>
        <p:txBody>
          <a:bodyPr/>
          <a:lstStyle/>
          <a:p>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bms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1621257545080</a:t>
            </a:r>
            <a:r>
              <a:rPr lang="en-GB" sz="1000" dirty="0">
                <a:solidFill>
                  <a:srgbClr val="000000"/>
                </a:solidFill>
                <a:latin typeface="Courier"/>
              </a:rPr>
              <a:t>,</a:t>
            </a:r>
            <a:endParaRPr lang="en-GB" sz="1000" dirty="0">
              <a:latin typeface="Courier"/>
            </a:endParaRPr>
          </a:p>
          <a:p>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notifications_enabled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idfv</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"02185687-FB54-4F8E-82C5-5E6DE159943D"</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system_ua</a:t>
            </a:r>
            <a:r>
              <a:rPr lang="en-GB" sz="1000" dirty="0">
                <a:solidFill>
                  <a:srgbClr val="204A87"/>
                </a:solidFill>
                <a:latin typeface="Courier"/>
              </a:rPr>
              <a:t>"</a:t>
            </a:r>
            <a:r>
              <a:rPr lang="en-GB" sz="1000" dirty="0">
                <a:solidFill>
                  <a:srgbClr val="000000"/>
                </a:solidFill>
                <a:latin typeface="Courier"/>
              </a:rPr>
              <a:t>:</a:t>
            </a:r>
          </a:p>
          <a:p>
            <a:r>
              <a:rPr lang="en-GB" sz="1000" dirty="0">
                <a:solidFill>
                  <a:srgbClr val="000000"/>
                </a:solidFill>
                <a:latin typeface="Courier"/>
              </a:rPr>
              <a:t>    </a:t>
            </a:r>
            <a:r>
              <a:rPr lang="en-GB" sz="1000" dirty="0">
                <a:solidFill>
                  <a:srgbClr val="4E9A06"/>
                </a:solidFill>
                <a:latin typeface="Courier"/>
              </a:rPr>
              <a:t>"Mozilla/5.0 (iPhone; CPU iPhone OS 14_5_1</a:t>
            </a:r>
          </a:p>
          <a:p>
            <a:r>
              <a:rPr lang="en-GB" sz="1000" dirty="0">
                <a:solidFill>
                  <a:srgbClr val="4E9A06"/>
                </a:solidFill>
                <a:latin typeface="Courier"/>
              </a:rPr>
              <a:t>     like Mac OS X) </a:t>
            </a:r>
            <a:r>
              <a:rPr lang="en-GB" sz="1000" dirty="0" err="1">
                <a:solidFill>
                  <a:srgbClr val="4E9A06"/>
                </a:solidFill>
                <a:latin typeface="Courier"/>
              </a:rPr>
              <a:t>AppleWebKit</a:t>
            </a:r>
            <a:r>
              <a:rPr lang="en-GB" sz="1000" dirty="0">
                <a:solidFill>
                  <a:srgbClr val="4E9A06"/>
                </a:solidFill>
                <a:latin typeface="Courier"/>
              </a:rPr>
              <a:t>/605.1.15 (KHTML,</a:t>
            </a:r>
          </a:p>
          <a:p>
            <a:r>
              <a:rPr lang="en-GB" sz="1000" dirty="0">
                <a:solidFill>
                  <a:srgbClr val="4E9A06"/>
                </a:solidFill>
                <a:latin typeface="Courier"/>
              </a:rPr>
              <a:t>     like Gecko) Mobile/15E148"</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screen_brightness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0.0226</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ad_services_token_time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1624132516</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battery_level</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100</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"package"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com.audible.iphone</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"language"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en</a:t>
            </a:r>
            <a:r>
              <a:rPr lang="en-GB" sz="1000" dirty="0">
                <a:solidFill>
                  <a:srgbClr val="4E9A06"/>
                </a:solidFill>
                <a:latin typeface="Courier"/>
              </a:rPr>
              <a:t>-DE"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app_tracking_transparency</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att</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false</a:t>
            </a: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battery_status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"full"</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app_version</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"665"</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timezone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"Europe/Berlin"</a:t>
            </a:r>
            <a:br>
              <a:rPr lang="en-GB" sz="1000" dirty="0"/>
            </a:b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nt_id</a:t>
            </a:r>
            <a:r>
              <a:rPr lang="en-GB" sz="1000" dirty="0">
                <a:solidFill>
                  <a:srgbClr val="204A87"/>
                </a:solidFill>
                <a:latin typeface="Courier"/>
              </a:rPr>
              <a:t>"</a:t>
            </a:r>
            <a:r>
              <a:rPr lang="en-GB" sz="1000" dirty="0">
                <a:solidFill>
                  <a:srgbClr val="000000"/>
                </a:solidFill>
                <a:latin typeface="Courier"/>
              </a:rPr>
              <a:t>:</a:t>
            </a:r>
          </a:p>
          <a:p>
            <a:r>
              <a:rPr lang="en-GB" sz="1000" dirty="0">
                <a:solidFill>
                  <a:srgbClr val="000000"/>
                </a:solidFill>
                <a:latin typeface="Courier"/>
              </a:rPr>
              <a:t>  </a:t>
            </a:r>
            <a:r>
              <a:rPr lang="en-GB" sz="1000" dirty="0">
                <a:solidFill>
                  <a:srgbClr val="4E9A06"/>
                </a:solidFill>
                <a:latin typeface="Courier"/>
              </a:rPr>
              <a:t>"F6CB7FBC-51E89335-4608-4D00-8BCD-4EC76055F160"</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kochava_device_id</a:t>
            </a:r>
            <a:r>
              <a:rPr lang="en-GB" sz="1000" dirty="0">
                <a:solidFill>
                  <a:srgbClr val="204A87"/>
                </a:solidFill>
                <a:latin typeface="Courier"/>
              </a:rPr>
              <a:t>"</a:t>
            </a:r>
            <a:r>
              <a:rPr lang="en-GB" sz="1000" dirty="0">
                <a:solidFill>
                  <a:srgbClr val="000000"/>
                </a:solidFill>
                <a:latin typeface="Courier"/>
              </a:rPr>
              <a:t>:</a:t>
            </a:r>
          </a:p>
          <a:p>
            <a:r>
              <a:rPr lang="en-GB" sz="1000" dirty="0">
                <a:solidFill>
                  <a:srgbClr val="000000"/>
                </a:solidFill>
                <a:latin typeface="Courier"/>
              </a:rPr>
              <a:t>  </a:t>
            </a:r>
            <a:r>
              <a:rPr lang="en-GB" sz="1000" dirty="0">
                <a:solidFill>
                  <a:srgbClr val="4E9A06"/>
                </a:solidFill>
                <a:latin typeface="Courier"/>
              </a:rPr>
              <a:t>"KI1624132516T5FA1F93998744B36880D477DB976FB15"</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send_date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"2021-06-19T19:55:17.731Z"</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sdk_version</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iOSTracker</a:t>
            </a:r>
            <a:r>
              <a:rPr lang="en-GB" sz="1000" dirty="0">
                <a:solidFill>
                  <a:srgbClr val="4E9A06"/>
                </a:solidFill>
                <a:latin typeface="Courier"/>
              </a:rPr>
              <a:t> 4.5.0"</a:t>
            </a:r>
            <a:endParaRPr lang="en-GB" sz="1000" dirty="0">
              <a:solidFill>
                <a:srgbClr val="000000"/>
              </a:solidFill>
              <a:latin typeface="Courier"/>
            </a:endParaRPr>
          </a:p>
          <a:p>
            <a:endParaRPr lang="en-GB" sz="1000" dirty="0"/>
          </a:p>
        </p:txBody>
      </p:sp>
      <p:sp>
        <p:nvSpPr>
          <p:cNvPr id="5" name="TextBox 4">
            <a:extLst>
              <a:ext uri="{FF2B5EF4-FFF2-40B4-BE49-F238E27FC236}">
                <a16:creationId xmlns:a16="http://schemas.microsoft.com/office/drawing/2014/main" id="{D3C38099-50B6-4F43-B7B8-E400C471A2B2}"/>
              </a:ext>
            </a:extLst>
          </p:cNvPr>
          <p:cNvSpPr txBox="1"/>
          <p:nvPr/>
        </p:nvSpPr>
        <p:spPr>
          <a:xfrm>
            <a:off x="1569441" y="359071"/>
            <a:ext cx="4226658" cy="276999"/>
          </a:xfrm>
          <a:prstGeom prst="rect">
            <a:avLst/>
          </a:prstGeom>
          <a:noFill/>
        </p:spPr>
        <p:txBody>
          <a:bodyPr wrap="square">
            <a:spAutoFit/>
          </a:bodyPr>
          <a:lstStyle/>
          <a:p>
            <a:pPr marL="0" lvl="0" indent="0">
              <a:buNone/>
            </a:pPr>
            <a:r>
              <a:rPr lang="en-GB" sz="1200" dirty="0">
                <a:latin typeface="Courier"/>
              </a:rPr>
              <a:t>POST https://control.kochava.com/track/json</a:t>
            </a:r>
          </a:p>
        </p:txBody>
      </p:sp>
      <p:pic>
        <p:nvPicPr>
          <p:cNvPr id="8" name="Picture 7" descr="Icon&#10;&#10;Description automatically generated">
            <a:extLst>
              <a:ext uri="{FF2B5EF4-FFF2-40B4-BE49-F238E27FC236}">
                <a16:creationId xmlns:a16="http://schemas.microsoft.com/office/drawing/2014/main" id="{16163C82-4961-47DC-BC89-7D90D000EE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1447" y="209693"/>
            <a:ext cx="575753" cy="575753"/>
          </a:xfrm>
          <a:prstGeom prst="rect">
            <a:avLst/>
          </a:prstGeom>
        </p:spPr>
      </p:pic>
      <p:sp>
        <p:nvSpPr>
          <p:cNvPr id="7" name="Rectangle 6">
            <a:extLst>
              <a:ext uri="{FF2B5EF4-FFF2-40B4-BE49-F238E27FC236}">
                <a16:creationId xmlns:a16="http://schemas.microsoft.com/office/drawing/2014/main" id="{DD43FAFA-022C-480A-A183-971D17E60C0A}"/>
              </a:ext>
            </a:extLst>
          </p:cNvPr>
          <p:cNvSpPr/>
          <p:nvPr/>
        </p:nvSpPr>
        <p:spPr bwMode="auto">
          <a:xfrm>
            <a:off x="536681" y="1203288"/>
            <a:ext cx="2162557" cy="801358"/>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129103A2-FD2A-4682-8A28-B385446DF0CB}"/>
              </a:ext>
            </a:extLst>
          </p:cNvPr>
          <p:cNvSpPr/>
          <p:nvPr/>
        </p:nvSpPr>
        <p:spPr bwMode="auto">
          <a:xfrm>
            <a:off x="510304" y="1933050"/>
            <a:ext cx="3525365" cy="704642"/>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DCC756DA-8EBA-4B4E-B2B4-1C85DA89178D}"/>
              </a:ext>
            </a:extLst>
          </p:cNvPr>
          <p:cNvSpPr/>
          <p:nvPr/>
        </p:nvSpPr>
        <p:spPr bwMode="auto">
          <a:xfrm>
            <a:off x="4985588" y="1045027"/>
            <a:ext cx="3639666" cy="221065"/>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1E10AE6A-8826-40B9-B882-ADB1E7EA06BC}"/>
              </a:ext>
            </a:extLst>
          </p:cNvPr>
          <p:cNvSpPr/>
          <p:nvPr/>
        </p:nvSpPr>
        <p:spPr bwMode="auto">
          <a:xfrm>
            <a:off x="536680" y="2891412"/>
            <a:ext cx="2567005" cy="14256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28D826B4-59BE-4978-BCF9-2DE72B1D3D06}"/>
              </a:ext>
            </a:extLst>
          </p:cNvPr>
          <p:cNvSpPr/>
          <p:nvPr/>
        </p:nvSpPr>
        <p:spPr bwMode="auto">
          <a:xfrm>
            <a:off x="4950419" y="1809958"/>
            <a:ext cx="3569327" cy="1451988"/>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 name="Rectangle 12">
            <a:extLst>
              <a:ext uri="{FF2B5EF4-FFF2-40B4-BE49-F238E27FC236}">
                <a16:creationId xmlns:a16="http://schemas.microsoft.com/office/drawing/2014/main" id="{2357C5B1-A9F4-4432-BF0D-8861D8630DA4}"/>
              </a:ext>
            </a:extLst>
          </p:cNvPr>
          <p:cNvSpPr/>
          <p:nvPr/>
        </p:nvSpPr>
        <p:spPr bwMode="auto">
          <a:xfrm>
            <a:off x="4836118" y="3339819"/>
            <a:ext cx="3850681" cy="66068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4207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P spid="11" grpId="0" animBg="1"/>
      <p:bldP spid="12" grpId="0" animBg="1"/>
      <p:bldP spid="13" grpId="0" animBg="1"/>
      <p:bldP spid="13"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842E09-CCA5-42DC-99E7-7545A4E76F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7013" y="298940"/>
            <a:ext cx="8349973" cy="3969238"/>
          </a:xfrm>
        </p:spPr>
      </p:pic>
      <p:sp>
        <p:nvSpPr>
          <p:cNvPr id="7" name="TextBox 6">
            <a:extLst>
              <a:ext uri="{FF2B5EF4-FFF2-40B4-BE49-F238E27FC236}">
                <a16:creationId xmlns:a16="http://schemas.microsoft.com/office/drawing/2014/main" id="{A45C339B-C66E-438A-BC6A-79341742EE74}"/>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https://apps.apple.com/us/app/paypal-mobile-cash/id283646709</a:t>
            </a:r>
            <a:endParaRPr lang="en-GB" sz="800" dirty="0"/>
          </a:p>
        </p:txBody>
      </p:sp>
    </p:spTree>
    <p:extLst>
      <p:ext uri="{BB962C8B-B14F-4D97-AF65-F5344CB8AC3E}">
        <p14:creationId xmlns:p14="http://schemas.microsoft.com/office/powerpoint/2010/main" val="15589497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F4A-5759-4225-A768-2FA0471B0F24}"/>
              </a:ext>
            </a:extLst>
          </p:cNvPr>
          <p:cNvSpPr>
            <a:spLocks noGrp="1"/>
          </p:cNvSpPr>
          <p:nvPr>
            <p:ph type="title"/>
          </p:nvPr>
        </p:nvSpPr>
        <p:spPr/>
        <p:txBody>
          <a:bodyPr/>
          <a:lstStyle/>
          <a:p>
            <a:r>
              <a:rPr lang="en-GB" dirty="0"/>
              <a:t>PayPal</a:t>
            </a:r>
          </a:p>
        </p:txBody>
      </p:sp>
      <p:sp>
        <p:nvSpPr>
          <p:cNvPr id="3" name="Content Placeholder 2">
            <a:extLst>
              <a:ext uri="{FF2B5EF4-FFF2-40B4-BE49-F238E27FC236}">
                <a16:creationId xmlns:a16="http://schemas.microsoft.com/office/drawing/2014/main" id="{92841112-77C6-4315-A9DC-03DA93314A33}"/>
              </a:ext>
            </a:extLst>
          </p:cNvPr>
          <p:cNvSpPr>
            <a:spLocks noGrp="1"/>
          </p:cNvSpPr>
          <p:nvPr>
            <p:ph idx="1"/>
          </p:nvPr>
        </p:nvSpPr>
        <p:spPr>
          <a:xfrm>
            <a:off x="431799" y="706575"/>
            <a:ext cx="4032000" cy="3420000"/>
          </a:xfrm>
        </p:spPr>
        <p:txBody>
          <a:bodyPr/>
          <a:lstStyle/>
          <a:p>
            <a:r>
              <a:rPr lang="en-GB" sz="1000" dirty="0">
                <a:solidFill>
                  <a:srgbClr val="204A87"/>
                </a:solidFill>
                <a:latin typeface="Courier"/>
              </a:rPr>
              <a:t>"</a:t>
            </a:r>
            <a:r>
              <a:rPr lang="en-GB" sz="1000" dirty="0" err="1">
                <a:solidFill>
                  <a:srgbClr val="204A87"/>
                </a:solidFill>
                <a:latin typeface="Courier"/>
              </a:rPr>
              <a:t>app_id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com.yourcompany.PPClient</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app_guid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"8384FB18-571B-44F0-9809-40F040EB0961"</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source_app_version</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"7.40.5"</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cloud_identifier</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p>
          <a:p>
            <a:r>
              <a:rPr lang="en-GB" sz="1000" dirty="0">
                <a:solidFill>
                  <a:srgbClr val="4E9A06"/>
                </a:solidFill>
                <a:latin typeface="Courier"/>
              </a:rPr>
              <a:t>  "a2a058f2-9367-4920-8190-bc504b4c90d9"</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local_identifier</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p>
          <a:p>
            <a:r>
              <a:rPr lang="en-GB" sz="1000" dirty="0">
                <a:solidFill>
                  <a:srgbClr val="4E9A06"/>
                </a:solidFill>
                <a:latin typeface="Courier"/>
              </a:rPr>
              <a:t>  "8b8cc6fa-aa04-4109-a27d-ae957c8db00d"</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linker_id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"71842c5e-88c0-45c7-a482-0a9cb9d71d58"</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risk_comp_session_id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p>
          <a:p>
            <a:r>
              <a:rPr lang="en-GB" sz="1000" dirty="0">
                <a:solidFill>
                  <a:srgbClr val="4E9A06"/>
                </a:solidFill>
                <a:latin typeface="Courier"/>
              </a:rPr>
              <a:t>  "26afa6d4-1b33-483f-ba2e-169d431f75a2"</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dc_id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"b07f13e37dde7971d431b95a263a55f0"</a:t>
            </a:r>
            <a:r>
              <a:rPr lang="en-GB" sz="1000" dirty="0">
                <a:solidFill>
                  <a:srgbClr val="000000"/>
                </a:solidFill>
                <a:latin typeface="Courier"/>
              </a:rPr>
              <a:t>,</a:t>
            </a:r>
            <a:br>
              <a:rPr lang="en-GB" sz="1000" dirty="0"/>
            </a:br>
            <a:r>
              <a:rPr lang="en-GB" sz="1000" dirty="0">
                <a:solidFill>
                  <a:srgbClr val="204A87"/>
                </a:solidFill>
                <a:latin typeface="Courier"/>
              </a:rPr>
              <a:t>"timestamp"</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1624222636861</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device_uptime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807997862</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locale_lang</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en</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device_name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"R2Gl5OLv20"</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os_type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"iOS"</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os_version</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"14.5.1"</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device_model</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"iPhone10,4"</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is_rooted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is_emulator</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false</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TouchIDEnrolled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"false"</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PasscodeSet</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"true"</a:t>
            </a:r>
            <a:r>
              <a:rPr lang="en-GB" sz="1000" dirty="0">
                <a:solidFill>
                  <a:srgbClr val="000000"/>
                </a:solidFill>
                <a:latin typeface="Courier"/>
              </a:rPr>
              <a:t>,</a:t>
            </a:r>
          </a:p>
          <a:p>
            <a:r>
              <a:rPr lang="en-GB" sz="1000" dirty="0">
                <a:solidFill>
                  <a:srgbClr val="204A87"/>
                </a:solidFill>
                <a:latin typeface="Courier"/>
              </a:rPr>
              <a:t>"</a:t>
            </a:r>
            <a:r>
              <a:rPr lang="en-GB" sz="1000" dirty="0" err="1">
                <a:solidFill>
                  <a:srgbClr val="204A87"/>
                </a:solidFill>
                <a:latin typeface="Courier"/>
              </a:rPr>
              <a:t>email_configured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p>
          <a:p>
            <a:r>
              <a:rPr lang="en-GB" sz="1000" dirty="0">
                <a:solidFill>
                  <a:srgbClr val="204A87"/>
                </a:solidFill>
                <a:latin typeface="Courier"/>
              </a:rPr>
              <a:t>"</a:t>
            </a:r>
            <a:r>
              <a:rPr lang="en-GB" sz="1000" dirty="0" err="1">
                <a:solidFill>
                  <a:srgbClr val="204A87"/>
                </a:solidFill>
                <a:latin typeface="Courier"/>
              </a:rPr>
              <a:t>sms_enabled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p>
          <a:p>
            <a:endParaRPr lang="en-GB" sz="1000" dirty="0"/>
          </a:p>
        </p:txBody>
      </p:sp>
      <p:sp>
        <p:nvSpPr>
          <p:cNvPr id="4" name="Content Placeholder 3">
            <a:extLst>
              <a:ext uri="{FF2B5EF4-FFF2-40B4-BE49-F238E27FC236}">
                <a16:creationId xmlns:a16="http://schemas.microsoft.com/office/drawing/2014/main" id="{687C5133-B7A6-4598-BFF0-4E68FE41D52C}"/>
              </a:ext>
            </a:extLst>
          </p:cNvPr>
          <p:cNvSpPr>
            <a:spLocks noGrp="1"/>
          </p:cNvSpPr>
          <p:nvPr>
            <p:ph idx="10"/>
          </p:nvPr>
        </p:nvSpPr>
        <p:spPr>
          <a:xfrm>
            <a:off x="4860032" y="706575"/>
            <a:ext cx="4032000" cy="3420000"/>
          </a:xfrm>
        </p:spPr>
        <p:txBody>
          <a:bodyPr/>
          <a:lstStyle/>
          <a:p>
            <a:r>
              <a:rPr lang="en-GB" sz="1000" dirty="0">
                <a:solidFill>
                  <a:srgbClr val="204A87"/>
                </a:solidFill>
                <a:latin typeface="Courier"/>
              </a:rPr>
              <a:t>"</a:t>
            </a:r>
            <a:r>
              <a:rPr lang="en-GB" sz="1000" dirty="0" err="1">
                <a:solidFill>
                  <a:srgbClr val="204A87"/>
                </a:solidFill>
                <a:latin typeface="Courier"/>
              </a:rPr>
              <a:t>location_auth_status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authorizedWhenInUse</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total_storage_space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127968497664</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tz_name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"Europe/Berlin"</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conn_type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wifi</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ssid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"WLAN3.ALTPETER.ME"</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bssid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"34:81:c4:dc:36:1"</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ip_addresses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8F5902"/>
                </a:solidFill>
                <a:latin typeface="Courier"/>
              </a:rPr>
              <a:t>[</a:t>
            </a:r>
            <a:br>
              <a:rPr lang="en-GB" sz="1000" dirty="0"/>
            </a:br>
            <a:r>
              <a:rPr lang="en-GB" sz="1000" dirty="0">
                <a:latin typeface="Courier"/>
              </a:rPr>
              <a:t>  </a:t>
            </a:r>
            <a:r>
              <a:rPr lang="en-GB" sz="1000" dirty="0">
                <a:solidFill>
                  <a:srgbClr val="4E9A06"/>
                </a:solidFill>
                <a:latin typeface="Courier"/>
              </a:rPr>
              <a:t>"10.0.0.83"</a:t>
            </a:r>
            <a:r>
              <a:rPr lang="en-GB" sz="1000" dirty="0">
                <a:solidFill>
                  <a:srgbClr val="8F5902"/>
                </a:solidFill>
                <a:latin typeface="Courier"/>
              </a:rPr>
              <a:t>,</a:t>
            </a:r>
            <a:br>
              <a:rPr lang="en-GB" sz="1000" dirty="0"/>
            </a:br>
            <a:r>
              <a:rPr lang="en-GB" sz="1000" dirty="0">
                <a:latin typeface="Courier"/>
              </a:rPr>
              <a:t>  </a:t>
            </a:r>
            <a:r>
              <a:rPr lang="en-GB" sz="1000" dirty="0">
                <a:solidFill>
                  <a:srgbClr val="4E9A06"/>
                </a:solidFill>
                <a:latin typeface="Courier"/>
              </a:rPr>
              <a:t>"fd31:4159::cf9:d932:11c3:bede"</a:t>
            </a:r>
            <a:r>
              <a:rPr lang="en-GB" sz="1000" dirty="0">
                <a:solidFill>
                  <a:srgbClr val="8F5902"/>
                </a:solidFill>
                <a:latin typeface="Courier"/>
              </a:rPr>
              <a:t>,</a:t>
            </a:r>
            <a:br>
              <a:rPr lang="en-GB" sz="1000" dirty="0"/>
            </a:br>
            <a:r>
              <a:rPr lang="en-GB" sz="1000" dirty="0">
                <a:latin typeface="Courier"/>
              </a:rPr>
              <a:t>  </a:t>
            </a:r>
            <a:r>
              <a:rPr lang="en-GB" sz="1000" dirty="0">
                <a:solidFill>
                  <a:srgbClr val="4E9A06"/>
                </a:solidFill>
                <a:latin typeface="Courier"/>
              </a:rPr>
              <a:t>"fd31:4159::5998:c752:9f96:5e30"</a:t>
            </a:r>
            <a:r>
              <a:rPr lang="en-GB" sz="1000" dirty="0">
                <a:solidFill>
                  <a:srgbClr val="8F5902"/>
                </a:solidFill>
                <a:latin typeface="Courier"/>
              </a:rPr>
              <a:t>,</a:t>
            </a:r>
            <a:br>
              <a:rPr lang="en-GB" sz="1000" dirty="0"/>
            </a:br>
            <a:r>
              <a:rPr lang="en-GB" sz="1000" dirty="0">
                <a:latin typeface="Courier"/>
              </a:rPr>
              <a:t>  </a:t>
            </a:r>
            <a:r>
              <a:rPr lang="en-GB" sz="1000" dirty="0">
                <a:solidFill>
                  <a:srgbClr val="4E9A06"/>
                </a:solidFill>
                <a:latin typeface="Courier"/>
              </a:rPr>
              <a:t>"fd31:4159::30a2:88d6:66c9:125f"</a:t>
            </a:r>
            <a:r>
              <a:rPr lang="en-GB" sz="1000" dirty="0">
                <a:solidFill>
                  <a:srgbClr val="8F5902"/>
                </a:solidFill>
                <a:latin typeface="Courier"/>
              </a:rPr>
              <a:t>,</a:t>
            </a:r>
            <a:br>
              <a:rPr lang="en-GB" sz="1000" dirty="0"/>
            </a:br>
            <a:r>
              <a:rPr lang="en-GB" sz="1000" dirty="0">
                <a:latin typeface="Courier"/>
              </a:rPr>
              <a:t>  </a:t>
            </a:r>
            <a:r>
              <a:rPr lang="en-GB" sz="1000" dirty="0">
                <a:solidFill>
                  <a:srgbClr val="4E9A06"/>
                </a:solidFill>
                <a:latin typeface="Courier"/>
              </a:rPr>
              <a:t>"2003:dd:af1c:ab00:cc6:9a3a:7bf5:90d7"</a:t>
            </a:r>
            <a:r>
              <a:rPr lang="en-GB" sz="1000" dirty="0">
                <a:solidFill>
                  <a:srgbClr val="8F5902"/>
                </a:solidFill>
                <a:latin typeface="Courier"/>
              </a:rPr>
              <a:t>,</a:t>
            </a:r>
            <a:br>
              <a:rPr lang="en-GB" sz="1000" dirty="0"/>
            </a:br>
            <a:r>
              <a:rPr lang="en-GB" sz="1000" dirty="0">
                <a:latin typeface="Courier"/>
              </a:rPr>
              <a:t>  </a:t>
            </a:r>
            <a:r>
              <a:rPr lang="en-GB" sz="1000" dirty="0">
                <a:solidFill>
                  <a:srgbClr val="4E9A06"/>
                </a:solidFill>
                <a:latin typeface="Courier"/>
              </a:rPr>
              <a:t>"2003:dd:af1c:ab00:69d6:4c4d:cabc:5168"</a:t>
            </a:r>
            <a:r>
              <a:rPr lang="en-GB" sz="1000" dirty="0">
                <a:solidFill>
                  <a:srgbClr val="8F5902"/>
                </a:solidFill>
                <a:latin typeface="Courier"/>
              </a:rPr>
              <a:t>,</a:t>
            </a:r>
            <a:br>
              <a:rPr lang="en-GB" sz="1000" dirty="0"/>
            </a:br>
            <a:r>
              <a:rPr lang="en-GB" sz="1000" dirty="0">
                <a:latin typeface="Courier"/>
              </a:rPr>
              <a:t>  </a:t>
            </a:r>
            <a:r>
              <a:rPr lang="en-GB" sz="1000" dirty="0">
                <a:solidFill>
                  <a:srgbClr val="4E9A06"/>
                </a:solidFill>
                <a:latin typeface="Courier"/>
              </a:rPr>
              <a:t>"2003:dd:af1c:ab00:c81:68e1:2199:631"</a:t>
            </a:r>
            <a:r>
              <a:rPr lang="en-GB" sz="1000" dirty="0">
                <a:solidFill>
                  <a:srgbClr val="8F5902"/>
                </a:solidFill>
                <a:latin typeface="Courier"/>
              </a:rPr>
              <a:t>,</a:t>
            </a:r>
            <a:br>
              <a:rPr lang="en-GB" sz="1000" dirty="0"/>
            </a:br>
            <a:r>
              <a:rPr lang="en-GB" sz="1000" dirty="0">
                <a:latin typeface="Courier"/>
              </a:rPr>
              <a:t>  </a:t>
            </a:r>
            <a:r>
              <a:rPr lang="en-GB" sz="1000" dirty="0">
                <a:solidFill>
                  <a:srgbClr val="4E9A06"/>
                </a:solidFill>
                <a:latin typeface="Courier"/>
              </a:rPr>
              <a:t>"fd31:4159::c9a3:68ec:ea3f:f085"</a:t>
            </a:r>
            <a:r>
              <a:rPr lang="en-GB" sz="1000" dirty="0">
                <a:solidFill>
                  <a:srgbClr val="8F5902"/>
                </a:solidFill>
                <a:latin typeface="Courier"/>
              </a:rPr>
              <a:t>,</a:t>
            </a:r>
            <a:br>
              <a:rPr lang="en-GB" sz="1000" dirty="0"/>
            </a:br>
            <a:r>
              <a:rPr lang="en-GB" sz="1000" dirty="0">
                <a:latin typeface="Courier"/>
              </a:rPr>
              <a:t>  </a:t>
            </a:r>
            <a:r>
              <a:rPr lang="en-GB" sz="1000" dirty="0">
                <a:solidFill>
                  <a:srgbClr val="4E9A06"/>
                </a:solidFill>
                <a:latin typeface="Courier"/>
              </a:rPr>
              <a:t>"fe80::f631:960f:130f:5dc1"</a:t>
            </a:r>
            <a:r>
              <a:rPr lang="en-GB" sz="1000" dirty="0">
                <a:solidFill>
                  <a:srgbClr val="8F5902"/>
                </a:solidFill>
                <a:latin typeface="Courier"/>
              </a:rPr>
              <a:t>,</a:t>
            </a:r>
            <a:br>
              <a:rPr lang="en-GB" sz="1000" dirty="0"/>
            </a:br>
            <a:r>
              <a:rPr lang="en-GB" sz="1000" dirty="0">
                <a:latin typeface="Courier"/>
              </a:rPr>
              <a:t>  </a:t>
            </a:r>
            <a:r>
              <a:rPr lang="en-GB" sz="1000" dirty="0">
                <a:solidFill>
                  <a:srgbClr val="4E9A06"/>
                </a:solidFill>
                <a:latin typeface="Courier"/>
              </a:rPr>
              <a:t>"fe80::87bf:b362:c6d3:616f"</a:t>
            </a:r>
            <a:br>
              <a:rPr lang="en-GB" sz="1000" dirty="0"/>
            </a:br>
            <a:r>
              <a:rPr lang="en-GB" sz="1000" dirty="0">
                <a:solidFill>
                  <a:srgbClr val="8F5902"/>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proxy_setting</a:t>
            </a:r>
            <a:r>
              <a:rPr lang="en-GB" sz="1000" dirty="0">
                <a:solidFill>
                  <a:srgbClr val="204A87"/>
                </a:solidFill>
                <a:latin typeface="Courier"/>
              </a:rPr>
              <a:t>"</a:t>
            </a:r>
            <a:r>
              <a:rPr lang="en-GB" sz="1000" dirty="0">
                <a:solidFill>
                  <a:srgbClr val="000000"/>
                </a:solidFill>
                <a:latin typeface="Courier"/>
              </a:rPr>
              <a:t>:</a:t>
            </a:r>
          </a:p>
          <a:p>
            <a:r>
              <a:rPr lang="en-GB" sz="1000" dirty="0">
                <a:solidFill>
                  <a:srgbClr val="000000"/>
                </a:solidFill>
                <a:latin typeface="Courier"/>
              </a:rPr>
              <a:t>  </a:t>
            </a:r>
            <a:r>
              <a:rPr lang="en-GB" sz="1000" dirty="0">
                <a:solidFill>
                  <a:srgbClr val="4E9A06"/>
                </a:solidFill>
                <a:latin typeface="Courier"/>
              </a:rPr>
              <a:t>"host=10.0.0.68,port=8080,type=</a:t>
            </a:r>
            <a:r>
              <a:rPr lang="en-GB" sz="1000" dirty="0" err="1">
                <a:solidFill>
                  <a:srgbClr val="4E9A06"/>
                </a:solidFill>
                <a:latin typeface="Courier"/>
              </a:rPr>
              <a:t>kCFProxyTypeHTTPS</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"location"</a:t>
            </a:r>
            <a:r>
              <a:rPr lang="en-GB" sz="1000" dirty="0">
                <a:solidFill>
                  <a:srgbClr val="000000"/>
                </a:solidFill>
                <a:latin typeface="Courier"/>
              </a:rPr>
              <a:t>: {</a:t>
            </a:r>
          </a:p>
          <a:p>
            <a:r>
              <a:rPr lang="en-GB" sz="1000" dirty="0">
                <a:solidFill>
                  <a:srgbClr val="204A87"/>
                </a:solidFill>
                <a:latin typeface="Courier"/>
              </a:rPr>
              <a:t>  "</a:t>
            </a:r>
            <a:r>
              <a:rPr lang="en-GB" sz="1000" dirty="0" err="1">
                <a:solidFill>
                  <a:srgbClr val="204A87"/>
                </a:solidFill>
                <a:latin typeface="Courier"/>
              </a:rPr>
              <a:t>lng</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10.564191494436333</a:t>
            </a:r>
            <a:r>
              <a:rPr lang="en-GB" sz="1000" dirty="0">
                <a:solidFill>
                  <a:srgbClr val="000000"/>
                </a:solidFill>
                <a:latin typeface="Courier"/>
              </a:rPr>
              <a:t>,</a:t>
            </a:r>
          </a:p>
          <a:p>
            <a:r>
              <a:rPr lang="en-GB" sz="1000" dirty="0">
                <a:solidFill>
                  <a:srgbClr val="000000"/>
                </a:solidFill>
                <a:latin typeface="Courier"/>
              </a:rPr>
              <a:t>  </a:t>
            </a:r>
            <a:r>
              <a:rPr lang="en-GB" sz="1000" dirty="0">
                <a:solidFill>
                  <a:srgbClr val="204A87"/>
                </a:solidFill>
                <a:latin typeface="Courier"/>
              </a:rPr>
              <a:t>"</a:t>
            </a:r>
            <a:r>
              <a:rPr lang="en-GB" sz="1000" dirty="0" err="1">
                <a:solidFill>
                  <a:srgbClr val="204A87"/>
                </a:solidFill>
                <a:latin typeface="Courier"/>
              </a:rPr>
              <a:t>lat</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52.23529052734375, </a:t>
            </a:r>
            <a:r>
              <a:rPr lang="en-GB" sz="1000" dirty="0">
                <a:solidFill>
                  <a:srgbClr val="204A87"/>
                </a:solidFill>
                <a:latin typeface="Courier"/>
              </a:rPr>
              <a:t>"</a:t>
            </a:r>
            <a:r>
              <a:rPr lang="en-GB" sz="1000" dirty="0" err="1">
                <a:solidFill>
                  <a:srgbClr val="204A87"/>
                </a:solidFill>
                <a:latin typeface="Courier"/>
              </a:rPr>
              <a:t>acc</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65</a:t>
            </a:r>
          </a:p>
          <a:p>
            <a:r>
              <a:rPr lang="en-GB" sz="1000" dirty="0">
                <a:solidFill>
                  <a:srgbClr val="000000"/>
                </a:solidFill>
                <a:latin typeface="Courier"/>
              </a:rPr>
              <a:t>}</a:t>
            </a:r>
            <a:endParaRPr lang="en-GB" sz="1000" dirty="0"/>
          </a:p>
        </p:txBody>
      </p:sp>
      <p:sp>
        <p:nvSpPr>
          <p:cNvPr id="5" name="TextBox 4">
            <a:extLst>
              <a:ext uri="{FF2B5EF4-FFF2-40B4-BE49-F238E27FC236}">
                <a16:creationId xmlns:a16="http://schemas.microsoft.com/office/drawing/2014/main" id="{D3C38099-50B6-4F43-B7B8-E400C471A2B2}"/>
              </a:ext>
            </a:extLst>
          </p:cNvPr>
          <p:cNvSpPr txBox="1"/>
          <p:nvPr/>
        </p:nvSpPr>
        <p:spPr>
          <a:xfrm>
            <a:off x="1569440" y="359071"/>
            <a:ext cx="6387597" cy="276999"/>
          </a:xfrm>
          <a:prstGeom prst="rect">
            <a:avLst/>
          </a:prstGeom>
          <a:noFill/>
        </p:spPr>
        <p:txBody>
          <a:bodyPr wrap="square">
            <a:spAutoFit/>
          </a:bodyPr>
          <a:lstStyle/>
          <a:p>
            <a:pPr marL="0" lvl="0" indent="0">
              <a:buNone/>
            </a:pPr>
            <a:r>
              <a:rPr lang="en-GB" sz="1200" dirty="0">
                <a:latin typeface="Courier"/>
              </a:rPr>
              <a:t>POST https://api-m.paypal.com/v1/mfsauth/proxy-auth/token</a:t>
            </a:r>
          </a:p>
        </p:txBody>
      </p:sp>
      <p:pic>
        <p:nvPicPr>
          <p:cNvPr id="7" name="Picture 6" descr="Icon&#10;&#10;Description automatically generated">
            <a:extLst>
              <a:ext uri="{FF2B5EF4-FFF2-40B4-BE49-F238E27FC236}">
                <a16:creationId xmlns:a16="http://schemas.microsoft.com/office/drawing/2014/main" id="{83B6A56F-069F-4060-9A13-1A84C07B4B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1447" y="209693"/>
            <a:ext cx="575753" cy="575753"/>
          </a:xfrm>
          <a:prstGeom prst="rect">
            <a:avLst/>
          </a:prstGeom>
        </p:spPr>
      </p:pic>
      <p:sp>
        <p:nvSpPr>
          <p:cNvPr id="8" name="Rectangle 7">
            <a:extLst>
              <a:ext uri="{FF2B5EF4-FFF2-40B4-BE49-F238E27FC236}">
                <a16:creationId xmlns:a16="http://schemas.microsoft.com/office/drawing/2014/main" id="{268972D7-5ED7-40B9-B8FB-E64C64AA8B3D}"/>
              </a:ext>
            </a:extLst>
          </p:cNvPr>
          <p:cNvSpPr/>
          <p:nvPr/>
        </p:nvSpPr>
        <p:spPr bwMode="auto">
          <a:xfrm>
            <a:off x="387212" y="1141741"/>
            <a:ext cx="4017734" cy="1276143"/>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BC08EF56-A8EF-4543-B4E2-D8673913A447}"/>
              </a:ext>
            </a:extLst>
          </p:cNvPr>
          <p:cNvSpPr/>
          <p:nvPr/>
        </p:nvSpPr>
        <p:spPr bwMode="auto">
          <a:xfrm>
            <a:off x="396004" y="2504549"/>
            <a:ext cx="2259273" cy="1882813"/>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FE24D65F-7F47-4B69-8A53-8F8A1B484D15}"/>
              </a:ext>
            </a:extLst>
          </p:cNvPr>
          <p:cNvSpPr/>
          <p:nvPr/>
        </p:nvSpPr>
        <p:spPr bwMode="auto">
          <a:xfrm>
            <a:off x="4827327" y="1132949"/>
            <a:ext cx="4000150" cy="2665328"/>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A30669D3-C90B-4FAE-97D9-198CF14A6008}"/>
              </a:ext>
            </a:extLst>
          </p:cNvPr>
          <p:cNvSpPr/>
          <p:nvPr/>
        </p:nvSpPr>
        <p:spPr bwMode="auto">
          <a:xfrm>
            <a:off x="4827327" y="3727937"/>
            <a:ext cx="2927488" cy="659423"/>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41697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842E09-CCA5-42DC-99E7-7545A4E76F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7013" y="298940"/>
            <a:ext cx="8349973" cy="3969237"/>
          </a:xfrm>
        </p:spPr>
      </p:pic>
      <p:sp>
        <p:nvSpPr>
          <p:cNvPr id="7" name="TextBox 6">
            <a:extLst>
              <a:ext uri="{FF2B5EF4-FFF2-40B4-BE49-F238E27FC236}">
                <a16:creationId xmlns:a16="http://schemas.microsoft.com/office/drawing/2014/main" id="{A45C339B-C66E-438A-BC6A-79341742EE74}"/>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https://apps.apple.com/us/app/deutsche-bank-phototan/id937259592</a:t>
            </a:r>
            <a:endParaRPr lang="en-GB" sz="800" dirty="0"/>
          </a:p>
        </p:txBody>
      </p:sp>
    </p:spTree>
    <p:extLst>
      <p:ext uri="{BB962C8B-B14F-4D97-AF65-F5344CB8AC3E}">
        <p14:creationId xmlns:p14="http://schemas.microsoft.com/office/powerpoint/2010/main" val="22332184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F4A-5759-4225-A768-2FA0471B0F24}"/>
              </a:ext>
            </a:extLst>
          </p:cNvPr>
          <p:cNvSpPr>
            <a:spLocks noGrp="1"/>
          </p:cNvSpPr>
          <p:nvPr>
            <p:ph type="title"/>
          </p:nvPr>
        </p:nvSpPr>
        <p:spPr/>
        <p:txBody>
          <a:bodyPr/>
          <a:lstStyle/>
          <a:p>
            <a:r>
              <a:rPr lang="en-GB" dirty="0"/>
              <a:t>DB </a:t>
            </a:r>
            <a:r>
              <a:rPr lang="en-GB" dirty="0" err="1"/>
              <a:t>photoTAN</a:t>
            </a:r>
            <a:endParaRPr lang="en-GB" dirty="0"/>
          </a:p>
        </p:txBody>
      </p:sp>
      <p:sp>
        <p:nvSpPr>
          <p:cNvPr id="3" name="Content Placeholder 2">
            <a:extLst>
              <a:ext uri="{FF2B5EF4-FFF2-40B4-BE49-F238E27FC236}">
                <a16:creationId xmlns:a16="http://schemas.microsoft.com/office/drawing/2014/main" id="{92841112-77C6-4315-A9DC-03DA93314A33}"/>
              </a:ext>
            </a:extLst>
          </p:cNvPr>
          <p:cNvSpPr>
            <a:spLocks noGrp="1"/>
          </p:cNvSpPr>
          <p:nvPr>
            <p:ph idx="1"/>
          </p:nvPr>
        </p:nvSpPr>
        <p:spPr>
          <a:xfrm>
            <a:off x="431798" y="861750"/>
            <a:ext cx="4140202" cy="3420000"/>
          </a:xfrm>
        </p:spPr>
        <p:txBody>
          <a:bodyPr/>
          <a:lstStyle/>
          <a:p>
            <a:pPr lvl="0" indent="0">
              <a:buNone/>
            </a:pPr>
            <a:r>
              <a:rPr lang="en-GB" sz="1000" dirty="0">
                <a:solidFill>
                  <a:srgbClr val="204A87"/>
                </a:solidFill>
                <a:latin typeface="Courier"/>
              </a:rPr>
              <a:t>"</a:t>
            </a:r>
            <a:r>
              <a:rPr lang="en-GB" sz="1000" dirty="0" err="1">
                <a:solidFill>
                  <a:srgbClr val="204A87"/>
                </a:solidFill>
                <a:latin typeface="Courier"/>
              </a:rPr>
              <a:t>cpuCount</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6</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av</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"3.1.3"</a:t>
            </a:r>
            <a:r>
              <a:rPr lang="en-GB" sz="1000" dirty="0">
                <a:solidFill>
                  <a:srgbClr val="000000"/>
                </a:solidFill>
                <a:latin typeface="Courier"/>
              </a:rPr>
              <a:t>,</a:t>
            </a:r>
            <a:br>
              <a:rPr lang="en-GB" sz="1000" dirty="0"/>
            </a:br>
            <a:r>
              <a:rPr lang="en-GB" sz="1000" dirty="0">
                <a:solidFill>
                  <a:srgbClr val="204A87"/>
                </a:solidFill>
                <a:latin typeface="Courier"/>
              </a:rPr>
              <a:t>"mv"</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"3.1.3.5.0"</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dmo</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"iPhone10,4"</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sessionCounter</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a:t>
            </a:r>
            <a:r>
              <a:rPr lang="en-GB" sz="1000" dirty="0">
                <a:solidFill>
                  <a:srgbClr val="000000"/>
                </a:solidFill>
                <a:latin typeface="Courier"/>
              </a:rPr>
              <a:t>,</a:t>
            </a:r>
            <a:br>
              <a:rPr lang="en-GB" sz="1000" dirty="0"/>
            </a:br>
            <a:r>
              <a:rPr lang="en-GB" sz="1000" dirty="0">
                <a:solidFill>
                  <a:srgbClr val="204A87"/>
                </a:solidFill>
                <a:latin typeface="Courier"/>
              </a:rPr>
              <a:t>"images"</a:t>
            </a:r>
            <a:r>
              <a:rPr lang="en-GB" sz="1000" dirty="0">
                <a:solidFill>
                  <a:srgbClr val="000000"/>
                </a:solidFill>
                <a:latin typeface="Courier"/>
              </a:rPr>
              <a:t>:</a:t>
            </a:r>
            <a:r>
              <a:rPr lang="en-GB" sz="1000" dirty="0">
                <a:latin typeface="Courier"/>
              </a:rPr>
              <a:t> </a:t>
            </a:r>
            <a:r>
              <a:rPr lang="en-GB" sz="1000" dirty="0">
                <a:solidFill>
                  <a:srgbClr val="8F5902"/>
                </a:solidFill>
                <a:latin typeface="Courier"/>
              </a:rPr>
              <a:t>[</a:t>
            </a:r>
            <a:br>
              <a:rPr lang="en-GB" sz="1000" dirty="0"/>
            </a:b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imageUUID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"b2b882c11d213146ae3009417cdd3bb5"</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baseAddress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4367171584</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imageSize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4472832</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codeType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"type"</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16777228</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subType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0</a:t>
            </a:r>
            <a:br>
              <a:rPr lang="en-GB" sz="1000" dirty="0"/>
            </a:b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imagePath</a:t>
            </a:r>
            <a:r>
              <a:rPr lang="en-GB" sz="1000" dirty="0">
                <a:solidFill>
                  <a:srgbClr val="204A87"/>
                </a:solidFill>
                <a:latin typeface="Courier"/>
              </a:rPr>
              <a:t>"</a:t>
            </a:r>
            <a:r>
              <a:rPr lang="en-GB" sz="1000" dirty="0">
                <a:solidFill>
                  <a:srgbClr val="000000"/>
                </a:solidFill>
                <a:latin typeface="Courier"/>
              </a:rPr>
              <a:t>:</a:t>
            </a:r>
          </a:p>
          <a:p>
            <a:pPr lvl="0" indent="0">
              <a:buNone/>
            </a:pPr>
            <a:r>
              <a:rPr lang="en-GB" sz="1000" dirty="0">
                <a:solidFill>
                  <a:srgbClr val="4E9A06"/>
                </a:solidFill>
                <a:latin typeface="Courier"/>
              </a:rPr>
              <a:t>      "/private/var/containers/Bundle/Application/5D1</a:t>
            </a:r>
          </a:p>
          <a:p>
            <a:pPr lvl="0" indent="0">
              <a:buNone/>
            </a:pPr>
            <a:r>
              <a:rPr lang="en-GB" sz="1000" dirty="0">
                <a:solidFill>
                  <a:srgbClr val="4E9A06"/>
                </a:solidFill>
                <a:latin typeface="Courier"/>
              </a:rPr>
              <a:t>       D54AD-3A7E-4261-9665-3B34DECF590F/</a:t>
            </a:r>
            <a:r>
              <a:rPr lang="en-GB" sz="1000" dirty="0" err="1">
                <a:solidFill>
                  <a:srgbClr val="4E9A06"/>
                </a:solidFill>
                <a:latin typeface="Courier"/>
              </a:rPr>
              <a:t>DB_PhotoTAN</a:t>
            </a:r>
            <a:r>
              <a:rPr lang="en-GB" sz="1000" dirty="0">
                <a:solidFill>
                  <a:srgbClr val="4E9A06"/>
                </a:solidFill>
                <a:latin typeface="Courier"/>
              </a:rPr>
              <a:t>_</a:t>
            </a:r>
          </a:p>
          <a:p>
            <a:pPr lvl="0" indent="0">
              <a:buNone/>
            </a:pPr>
            <a:r>
              <a:rPr lang="en-GB" sz="1000" dirty="0">
                <a:solidFill>
                  <a:srgbClr val="4E9A06"/>
                </a:solidFill>
                <a:latin typeface="Courier"/>
              </a:rPr>
              <a:t>       </a:t>
            </a:r>
            <a:r>
              <a:rPr lang="en-GB" sz="1000" dirty="0" err="1">
                <a:solidFill>
                  <a:srgbClr val="4E9A06"/>
                </a:solidFill>
                <a:latin typeface="Courier"/>
              </a:rPr>
              <a:t>PROD.app</a:t>
            </a:r>
            <a:r>
              <a:rPr lang="en-GB" sz="1000" dirty="0">
                <a:solidFill>
                  <a:srgbClr val="4E9A06"/>
                </a:solidFill>
                <a:latin typeface="Courier"/>
              </a:rPr>
              <a:t>/</a:t>
            </a:r>
            <a:r>
              <a:rPr lang="en-GB" sz="1000" dirty="0" err="1">
                <a:solidFill>
                  <a:srgbClr val="4E9A06"/>
                </a:solidFill>
                <a:latin typeface="Courier"/>
              </a:rPr>
              <a:t>DB_PhotoTAN_PROD</a:t>
            </a:r>
            <a:r>
              <a:rPr lang="en-GB" sz="1000" dirty="0">
                <a:solidFill>
                  <a:srgbClr val="4E9A06"/>
                </a:solidFill>
                <a:latin typeface="Courier"/>
              </a:rPr>
              <a:t>"</a:t>
            </a:r>
            <a:br>
              <a:rPr lang="en-GB" sz="1000" dirty="0"/>
            </a:br>
            <a:r>
              <a:rPr lang="en-GB" sz="1000" dirty="0">
                <a:latin typeface="Courier"/>
              </a:rPr>
              <a:t>  </a:t>
            </a:r>
            <a:r>
              <a:rPr lang="en-GB" sz="1000" dirty="0">
                <a:solidFill>
                  <a:srgbClr val="000000"/>
                </a:solidFill>
                <a:latin typeface="Courier"/>
              </a:rPr>
              <a:t>}</a:t>
            </a:r>
            <a:r>
              <a:rPr lang="en-GB" sz="1000" dirty="0">
                <a:solidFill>
                  <a:srgbClr val="8F5902"/>
                </a:solidFill>
                <a:latin typeface="Courier"/>
              </a:rPr>
              <a:t>,</a:t>
            </a:r>
          </a:p>
          <a:p>
            <a:pPr lvl="0" indent="0">
              <a:buNone/>
            </a:pPr>
            <a:endParaRPr lang="en-GB" sz="1000" dirty="0">
              <a:solidFill>
                <a:srgbClr val="8F5902"/>
              </a:solidFill>
              <a:latin typeface="Courier"/>
            </a:endParaRPr>
          </a:p>
          <a:p>
            <a:endParaRPr lang="en-GB" sz="1000" dirty="0"/>
          </a:p>
        </p:txBody>
      </p:sp>
      <p:sp>
        <p:nvSpPr>
          <p:cNvPr id="4" name="Content Placeholder 3">
            <a:extLst>
              <a:ext uri="{FF2B5EF4-FFF2-40B4-BE49-F238E27FC236}">
                <a16:creationId xmlns:a16="http://schemas.microsoft.com/office/drawing/2014/main" id="{687C5133-B7A6-4598-BFF0-4E68FE41D52C}"/>
              </a:ext>
            </a:extLst>
          </p:cNvPr>
          <p:cNvSpPr>
            <a:spLocks noGrp="1"/>
          </p:cNvSpPr>
          <p:nvPr>
            <p:ph idx="10"/>
          </p:nvPr>
        </p:nvSpPr>
        <p:spPr>
          <a:xfrm>
            <a:off x="4772108" y="706575"/>
            <a:ext cx="4140201" cy="3420000"/>
          </a:xfrm>
        </p:spPr>
        <p:txBody>
          <a:bodyPr/>
          <a:lstStyle/>
          <a:p>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imageUUID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"bf3b96c2bd3b390ebfcf33656588c86e"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baseAddress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4372971520</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imageSize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16384</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codeType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"type"</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16777228</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subType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0</a:t>
            </a:r>
            <a:br>
              <a:rPr lang="en-GB" sz="1000" dirty="0"/>
            </a:b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imagePath</a:t>
            </a:r>
            <a:r>
              <a:rPr lang="en-GB" sz="1000" dirty="0">
                <a:solidFill>
                  <a:srgbClr val="204A87"/>
                </a:solidFill>
                <a:latin typeface="Courier"/>
              </a:rPr>
              <a:t>"</a:t>
            </a:r>
            <a:r>
              <a:rPr lang="en-GB" sz="1000" dirty="0">
                <a:solidFill>
                  <a:srgbClr val="000000"/>
                </a:solidFill>
                <a:latin typeface="Courier"/>
              </a:rPr>
              <a:t>:</a:t>
            </a:r>
          </a:p>
          <a:p>
            <a:r>
              <a:rPr lang="en-GB" sz="1000" dirty="0">
                <a:solidFill>
                  <a:srgbClr val="000000"/>
                </a:solidFill>
                <a:latin typeface="Courier"/>
              </a:rPr>
              <a:t>     </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usr</a:t>
            </a:r>
            <a:r>
              <a:rPr lang="en-GB" sz="1000" dirty="0">
                <a:solidFill>
                  <a:srgbClr val="4E9A06"/>
                </a:solidFill>
                <a:latin typeface="Courier"/>
              </a:rPr>
              <a:t>/lib/substrate/</a:t>
            </a:r>
            <a:r>
              <a:rPr lang="en-GB" sz="1000" dirty="0" err="1">
                <a:solidFill>
                  <a:srgbClr val="4E9A06"/>
                </a:solidFill>
                <a:latin typeface="Courier"/>
              </a:rPr>
              <a:t>SubstrateBootstrap.dylib</a:t>
            </a:r>
            <a:r>
              <a:rPr lang="en-GB" sz="1000" dirty="0">
                <a:solidFill>
                  <a:srgbClr val="4E9A06"/>
                </a:solidFill>
                <a:latin typeface="Courier"/>
              </a:rPr>
              <a:t>"</a:t>
            </a:r>
            <a:br>
              <a:rPr lang="en-GB" sz="1000" dirty="0"/>
            </a:br>
            <a:r>
              <a:rPr lang="en-GB" sz="1000" dirty="0">
                <a:latin typeface="Courier"/>
              </a:rPr>
              <a:t>  </a:t>
            </a:r>
            <a:r>
              <a:rPr lang="en-GB" sz="1000" dirty="0">
                <a:solidFill>
                  <a:srgbClr val="000000"/>
                </a:solidFill>
                <a:latin typeface="Courier"/>
              </a:rPr>
              <a:t>}</a:t>
            </a:r>
            <a:r>
              <a:rPr lang="en-GB" sz="1000" dirty="0">
                <a:solidFill>
                  <a:srgbClr val="8F5902"/>
                </a:solidFill>
                <a:latin typeface="Courier"/>
              </a:rPr>
              <a:t>,</a:t>
            </a:r>
            <a:br>
              <a:rPr lang="en-GB" sz="1000" dirty="0"/>
            </a:b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imageUUID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"d8c72cfc1da53dc497b2ce83171e108d"</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baseAddress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7156641792</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imageSize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958464</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codeType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"type"</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16777228</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subType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0</a:t>
            </a:r>
            <a:br>
              <a:rPr lang="en-GB" sz="1000" dirty="0"/>
            </a:b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imagePath</a:t>
            </a:r>
            <a:r>
              <a:rPr lang="en-GB" sz="1000" dirty="0">
                <a:solidFill>
                  <a:srgbClr val="204A87"/>
                </a:solidFill>
                <a:latin typeface="Courier"/>
              </a:rPr>
              <a:t>"</a:t>
            </a:r>
            <a:r>
              <a:rPr lang="en-GB" sz="1000" dirty="0">
                <a:solidFill>
                  <a:srgbClr val="000000"/>
                </a:solidFill>
                <a:latin typeface="Courier"/>
              </a:rPr>
              <a:t>:</a:t>
            </a:r>
          </a:p>
          <a:p>
            <a:r>
              <a:rPr lang="en-GB" sz="1000" dirty="0">
                <a:solidFill>
                  <a:srgbClr val="4E9A06"/>
                </a:solidFill>
                <a:latin typeface="Courier"/>
              </a:rPr>
              <a:t>      "/System/Library/Frameworks/</a:t>
            </a:r>
            <a:r>
              <a:rPr lang="en-GB" sz="1000" dirty="0" err="1">
                <a:solidFill>
                  <a:srgbClr val="4E9A06"/>
                </a:solidFill>
                <a:latin typeface="Courier"/>
              </a:rPr>
              <a:t>CoreTelephony.frame</a:t>
            </a:r>
            <a:endParaRPr lang="en-GB" sz="1000" dirty="0">
              <a:solidFill>
                <a:srgbClr val="4E9A06"/>
              </a:solidFill>
              <a:latin typeface="Courier"/>
            </a:endParaRPr>
          </a:p>
          <a:p>
            <a:r>
              <a:rPr lang="en-GB" sz="1000" dirty="0">
                <a:solidFill>
                  <a:srgbClr val="4E9A06"/>
                </a:solidFill>
                <a:latin typeface="Courier"/>
              </a:rPr>
              <a:t>       work/</a:t>
            </a:r>
            <a:r>
              <a:rPr lang="en-GB" sz="1000" dirty="0" err="1">
                <a:solidFill>
                  <a:srgbClr val="4E9A06"/>
                </a:solidFill>
                <a:latin typeface="Courier"/>
              </a:rPr>
              <a:t>CoreTelephony</a:t>
            </a:r>
            <a:r>
              <a:rPr lang="en-GB" sz="1000" dirty="0">
                <a:solidFill>
                  <a:srgbClr val="4E9A06"/>
                </a:solidFill>
                <a:latin typeface="Courier"/>
              </a:rPr>
              <a:t>"</a:t>
            </a:r>
            <a:br>
              <a:rPr lang="en-GB" sz="1000" dirty="0"/>
            </a:br>
            <a:r>
              <a:rPr lang="en-GB" sz="1000" dirty="0">
                <a:latin typeface="Courier"/>
              </a:rPr>
              <a:t>  </a:t>
            </a:r>
            <a:r>
              <a:rPr lang="en-GB" sz="1000" dirty="0">
                <a:solidFill>
                  <a:srgbClr val="000000"/>
                </a:solidFill>
                <a:latin typeface="Courier"/>
              </a:rPr>
              <a:t>}</a:t>
            </a:r>
            <a:r>
              <a:rPr lang="en-GB" sz="1000" dirty="0">
                <a:solidFill>
                  <a:srgbClr val="8F5902"/>
                </a:solidFill>
                <a:latin typeface="Courier"/>
              </a:rPr>
              <a:t>,</a:t>
            </a:r>
          </a:p>
          <a:p>
            <a:r>
              <a:rPr lang="en-GB" sz="1000" dirty="0">
                <a:solidFill>
                  <a:srgbClr val="8F5902"/>
                </a:solidFill>
                <a:latin typeface="Courier"/>
              </a:rPr>
              <a:t>  </a:t>
            </a:r>
            <a:r>
              <a:rPr lang="en-GB" sz="1000" i="1" dirty="0">
                <a:solidFill>
                  <a:srgbClr val="8F5902"/>
                </a:solidFill>
                <a:latin typeface="Courier"/>
              </a:rPr>
              <a:t>// […]</a:t>
            </a:r>
            <a:br>
              <a:rPr lang="en-GB" sz="1000" dirty="0"/>
            </a:br>
            <a:r>
              <a:rPr lang="en-GB" sz="1000" dirty="0">
                <a:solidFill>
                  <a:srgbClr val="8F5902"/>
                </a:solidFill>
                <a:latin typeface="Courier"/>
              </a:rPr>
              <a:t>]</a:t>
            </a:r>
            <a:endParaRPr lang="en-GB" sz="1000" dirty="0"/>
          </a:p>
        </p:txBody>
      </p:sp>
      <p:sp>
        <p:nvSpPr>
          <p:cNvPr id="5" name="TextBox 4">
            <a:extLst>
              <a:ext uri="{FF2B5EF4-FFF2-40B4-BE49-F238E27FC236}">
                <a16:creationId xmlns:a16="http://schemas.microsoft.com/office/drawing/2014/main" id="{D3C38099-50B6-4F43-B7B8-E400C471A2B2}"/>
              </a:ext>
            </a:extLst>
          </p:cNvPr>
          <p:cNvSpPr txBox="1"/>
          <p:nvPr/>
        </p:nvSpPr>
        <p:spPr>
          <a:xfrm>
            <a:off x="2598141" y="227188"/>
            <a:ext cx="4321406" cy="461665"/>
          </a:xfrm>
          <a:prstGeom prst="rect">
            <a:avLst/>
          </a:prstGeom>
          <a:noFill/>
        </p:spPr>
        <p:txBody>
          <a:bodyPr wrap="square">
            <a:spAutoFit/>
          </a:bodyPr>
          <a:lstStyle/>
          <a:p>
            <a:pPr marL="0" lvl="0" indent="0">
              <a:buNone/>
            </a:pPr>
            <a:r>
              <a:rPr lang="en-GB" sz="1200" dirty="0">
                <a:latin typeface="Courier"/>
              </a:rPr>
              <a:t>POST https://col.eum-appdynamics.com/</a:t>
            </a:r>
          </a:p>
          <a:p>
            <a:pPr marL="0" lvl="0" indent="0">
              <a:buNone/>
            </a:pPr>
            <a:r>
              <a:rPr lang="en-GB" sz="1200" dirty="0">
                <a:latin typeface="Courier"/>
              </a:rPr>
              <a:t>       </a:t>
            </a:r>
            <a:r>
              <a:rPr lang="en-GB" sz="1200" dirty="0" err="1">
                <a:latin typeface="Courier"/>
              </a:rPr>
              <a:t>eumcollector</a:t>
            </a:r>
            <a:r>
              <a:rPr lang="en-GB" sz="1200" dirty="0">
                <a:latin typeface="Courier"/>
              </a:rPr>
              <a:t>/mobileMetrics?version=2</a:t>
            </a:r>
          </a:p>
        </p:txBody>
      </p:sp>
    </p:spTree>
    <p:extLst>
      <p:ext uri="{BB962C8B-B14F-4D97-AF65-F5344CB8AC3E}">
        <p14:creationId xmlns:p14="http://schemas.microsoft.com/office/powerpoint/2010/main" val="3238359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842E09-CCA5-42DC-99E7-7545A4E76F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7014" y="298940"/>
            <a:ext cx="8349971" cy="3969237"/>
          </a:xfrm>
        </p:spPr>
      </p:pic>
      <p:sp>
        <p:nvSpPr>
          <p:cNvPr id="7" name="TextBox 6">
            <a:extLst>
              <a:ext uri="{FF2B5EF4-FFF2-40B4-BE49-F238E27FC236}">
                <a16:creationId xmlns:a16="http://schemas.microsoft.com/office/drawing/2014/main" id="{A45C339B-C66E-438A-BC6A-79341742EE74}"/>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https://apps.apple.com/us/app/ebay-buy-sell-and-save/id282614216</a:t>
            </a:r>
            <a:endParaRPr lang="en-GB" sz="800" dirty="0"/>
          </a:p>
        </p:txBody>
      </p:sp>
    </p:spTree>
    <p:extLst>
      <p:ext uri="{BB962C8B-B14F-4D97-AF65-F5344CB8AC3E}">
        <p14:creationId xmlns:p14="http://schemas.microsoft.com/office/powerpoint/2010/main" val="28760270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F4A-5759-4225-A768-2FA0471B0F24}"/>
              </a:ext>
            </a:extLst>
          </p:cNvPr>
          <p:cNvSpPr>
            <a:spLocks noGrp="1"/>
          </p:cNvSpPr>
          <p:nvPr>
            <p:ph type="title"/>
          </p:nvPr>
        </p:nvSpPr>
        <p:spPr/>
        <p:txBody>
          <a:bodyPr/>
          <a:lstStyle/>
          <a:p>
            <a:r>
              <a:rPr lang="en-GB" dirty="0"/>
              <a:t>eBay</a:t>
            </a:r>
          </a:p>
        </p:txBody>
      </p:sp>
      <p:sp>
        <p:nvSpPr>
          <p:cNvPr id="3" name="Content Placeholder 2">
            <a:extLst>
              <a:ext uri="{FF2B5EF4-FFF2-40B4-BE49-F238E27FC236}">
                <a16:creationId xmlns:a16="http://schemas.microsoft.com/office/drawing/2014/main" id="{92841112-77C6-4315-A9DC-03DA93314A33}"/>
              </a:ext>
            </a:extLst>
          </p:cNvPr>
          <p:cNvSpPr>
            <a:spLocks noGrp="1"/>
          </p:cNvSpPr>
          <p:nvPr>
            <p:ph idx="1"/>
          </p:nvPr>
        </p:nvSpPr>
        <p:spPr>
          <a:xfrm>
            <a:off x="431799" y="706575"/>
            <a:ext cx="4032000" cy="3420000"/>
          </a:xfrm>
        </p:spPr>
        <p:txBody>
          <a:bodyPr/>
          <a:lstStyle/>
          <a:p>
            <a:r>
              <a:rPr lang="en-GB" sz="1000" dirty="0">
                <a:solidFill>
                  <a:srgbClr val="204A87"/>
                </a:solidFill>
                <a:latin typeface="Courier"/>
              </a:rPr>
              <a:t>"</a:t>
            </a:r>
            <a:r>
              <a:rPr lang="en-GB" sz="1000" dirty="0" err="1">
                <a:solidFill>
                  <a:srgbClr val="204A87"/>
                </a:solidFill>
                <a:latin typeface="Courier"/>
              </a:rPr>
              <a:t>appInfo</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appBuildConfiguration</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"release"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appBuildIdentifier</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"2412"</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appVersion</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"6.17.0"</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appVersionHash</a:t>
            </a:r>
            <a:r>
              <a:rPr lang="en-GB" sz="1000" dirty="0">
                <a:solidFill>
                  <a:srgbClr val="204A87"/>
                </a:solidFill>
                <a:latin typeface="Courier"/>
              </a:rPr>
              <a:t>"</a:t>
            </a:r>
            <a:r>
              <a:rPr lang="en-GB" sz="1000" dirty="0">
                <a:solidFill>
                  <a:srgbClr val="000000"/>
                </a:solidFill>
                <a:latin typeface="Courier"/>
              </a:rPr>
              <a:t>:</a:t>
            </a:r>
          </a:p>
          <a:p>
            <a:r>
              <a:rPr lang="en-GB" sz="1000" dirty="0">
                <a:solidFill>
                  <a:srgbClr val="4E9A06"/>
                </a:solidFill>
                <a:latin typeface="Courier"/>
              </a:rPr>
              <a:t>    "9IA9pz28zzmAnmHWcQ2sZ4NyjbaS4ReTNZxmKena51kpCIu</a:t>
            </a:r>
          </a:p>
          <a:p>
            <a:r>
              <a:rPr lang="en-GB" sz="1000" dirty="0">
                <a:solidFill>
                  <a:srgbClr val="4E9A06"/>
                </a:solidFill>
                <a:latin typeface="Courier"/>
              </a:rPr>
              <a:t>     9fSNBQfaBKWx3QNL72HZtRQCIFufs1hn0VRBBAw=="</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vendorAppId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com.ebay.iphone</a:t>
            </a:r>
            <a:r>
              <a:rPr lang="en-GB" sz="1000" dirty="0">
                <a:solidFill>
                  <a:srgbClr val="4E9A06"/>
                </a:solidFill>
                <a:latin typeface="Courier"/>
              </a:rPr>
              <a:t>"</a:t>
            </a:r>
            <a:br>
              <a:rPr lang="en-GB" sz="1000" dirty="0"/>
            </a:b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deviceInfo</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clientType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"mobile"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"emulator"</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false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localeIdentifier</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en_DE</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lowPowerModeEnabled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false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"manufacturer"</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"Apple"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"model"</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"iPhone10,4"</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osName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"iOS"</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osVersion</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"14.5.1"</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physicalMemory</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2070495232</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processorArchitecture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"arm"</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processorCount</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6</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processorWordSize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64</a:t>
            </a:r>
            <a:r>
              <a:rPr lang="en-GB" sz="1000" dirty="0">
                <a:solidFill>
                  <a:srgbClr val="000000"/>
                </a:solidFill>
                <a:latin typeface="Courier"/>
              </a:rPr>
              <a:t>,</a:t>
            </a:r>
          </a:p>
          <a:p>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systemUptime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763195.016</a:t>
            </a:r>
            <a:r>
              <a:rPr lang="en-GB" sz="1000" dirty="0">
                <a:solidFill>
                  <a:srgbClr val="000000"/>
                </a:solidFill>
                <a:latin typeface="Courier"/>
              </a:rPr>
              <a:t>,</a:t>
            </a:r>
            <a:endParaRPr lang="en-GB" sz="1000" dirty="0"/>
          </a:p>
        </p:txBody>
      </p:sp>
      <p:sp>
        <p:nvSpPr>
          <p:cNvPr id="4" name="Content Placeholder 3">
            <a:extLst>
              <a:ext uri="{FF2B5EF4-FFF2-40B4-BE49-F238E27FC236}">
                <a16:creationId xmlns:a16="http://schemas.microsoft.com/office/drawing/2014/main" id="{687C5133-B7A6-4598-BFF0-4E68FE41D52C}"/>
              </a:ext>
            </a:extLst>
          </p:cNvPr>
          <p:cNvSpPr>
            <a:spLocks noGrp="1"/>
          </p:cNvSpPr>
          <p:nvPr>
            <p:ph idx="10"/>
          </p:nvPr>
        </p:nvSpPr>
        <p:spPr>
          <a:xfrm>
            <a:off x="4860032" y="706575"/>
            <a:ext cx="4032000" cy="3420000"/>
          </a:xfrm>
        </p:spPr>
        <p:txBody>
          <a:bodyPr/>
          <a:lstStyle/>
          <a:p>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thermalState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"nominal"</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timeZone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"Europe/Berlin"</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userLanguage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en</a:t>
            </a:r>
            <a:r>
              <a:rPr lang="en-GB" sz="1000" dirty="0">
                <a:solidFill>
                  <a:srgbClr val="4E9A06"/>
                </a:solidFill>
                <a:latin typeface="Courier"/>
              </a:rPr>
              <a:t>"</a:t>
            </a:r>
            <a:br>
              <a:rPr lang="en-GB" sz="1000" dirty="0"/>
            </a:b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ebayConfiguration</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configVersion</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"W/\"77\""</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countryCode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"de"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"environment"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"production"</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globalId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"EBAY-DE"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mrollp</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75.58</a:t>
            </a:r>
            <a:br>
              <a:rPr lang="en-GB" sz="1000" dirty="0"/>
            </a:b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networkInfo</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8F5902"/>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"constrained"</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false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"expensive"</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false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"network"</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wifi</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networkScore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0.6</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networkSubtype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"unknown"</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"supportsIPv4"</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"supportsIPv6"</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br>
              <a:rPr lang="en-GB" sz="1000" dirty="0"/>
            </a:br>
            <a:r>
              <a:rPr lang="en-GB" sz="1000" dirty="0">
                <a:solidFill>
                  <a:srgbClr val="000000"/>
                </a:solidFill>
                <a:latin typeface="Courier"/>
              </a:rPr>
              <a:t>}</a:t>
            </a:r>
            <a:r>
              <a:rPr lang="en-GB" sz="1000" dirty="0">
                <a:solidFill>
                  <a:srgbClr val="8F5902"/>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sessionGuid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"288af0e417aedc9e31a7cf4001d35186"</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userInfo</a:t>
            </a:r>
            <a:r>
              <a:rPr lang="en-GB" sz="1000" dirty="0">
                <a:solidFill>
                  <a:srgbClr val="204A87"/>
                </a:solidFill>
                <a:latin typeface="Courier"/>
              </a:rPr>
              <a:t>"</a:t>
            </a:r>
            <a:r>
              <a:rPr lang="en-GB" sz="1000" dirty="0">
                <a:solidFill>
                  <a:srgbClr val="000000"/>
                </a:solidFill>
                <a:latin typeface="Courier"/>
              </a:rPr>
              <a:t>: {</a:t>
            </a:r>
          </a:p>
          <a:p>
            <a:r>
              <a:rPr lang="en-GB" sz="1000" dirty="0">
                <a:solidFill>
                  <a:srgbClr val="000000"/>
                </a:solidFill>
                <a:latin typeface="Courier"/>
              </a:rPr>
              <a:t>   </a:t>
            </a:r>
            <a:r>
              <a:rPr lang="en-GB" sz="1000" dirty="0">
                <a:solidFill>
                  <a:srgbClr val="204A87"/>
                </a:solidFill>
                <a:latin typeface="Courier"/>
              </a:rPr>
              <a:t>"</a:t>
            </a:r>
            <a:r>
              <a:rPr lang="en-GB" sz="1000" dirty="0" err="1">
                <a:solidFill>
                  <a:srgbClr val="204A87"/>
                </a:solidFill>
                <a:latin typeface="Courier"/>
              </a:rPr>
              <a:t>deviceGuid</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"288aed6817a35f1f474999b001568ca8"</a:t>
            </a:r>
            <a:r>
              <a:rPr lang="en-GB" sz="1000" dirty="0">
                <a:latin typeface="Courier"/>
              </a:rPr>
              <a:t> </a:t>
            </a:r>
            <a:r>
              <a:rPr lang="en-GB" sz="1000" dirty="0">
                <a:solidFill>
                  <a:srgbClr val="000000"/>
                </a:solidFill>
                <a:latin typeface="Courier"/>
              </a:rPr>
              <a:t>}</a:t>
            </a:r>
            <a:br>
              <a:rPr lang="en-GB" sz="1000" dirty="0"/>
            </a:br>
            <a:endParaRPr lang="en-GB" sz="1000" dirty="0">
              <a:solidFill>
                <a:srgbClr val="000000"/>
              </a:solidFill>
              <a:latin typeface="Courier"/>
            </a:endParaRPr>
          </a:p>
          <a:p>
            <a:endParaRPr lang="en-GB" sz="1000" dirty="0"/>
          </a:p>
          <a:p>
            <a:endParaRPr lang="en-GB" sz="1000" dirty="0"/>
          </a:p>
        </p:txBody>
      </p:sp>
      <p:sp>
        <p:nvSpPr>
          <p:cNvPr id="5" name="TextBox 4">
            <a:extLst>
              <a:ext uri="{FF2B5EF4-FFF2-40B4-BE49-F238E27FC236}">
                <a16:creationId xmlns:a16="http://schemas.microsoft.com/office/drawing/2014/main" id="{D3C38099-50B6-4F43-B7B8-E400C471A2B2}"/>
              </a:ext>
            </a:extLst>
          </p:cNvPr>
          <p:cNvSpPr txBox="1"/>
          <p:nvPr/>
        </p:nvSpPr>
        <p:spPr>
          <a:xfrm>
            <a:off x="1569440" y="359071"/>
            <a:ext cx="6387597" cy="276999"/>
          </a:xfrm>
          <a:prstGeom prst="rect">
            <a:avLst/>
          </a:prstGeom>
          <a:noFill/>
        </p:spPr>
        <p:txBody>
          <a:bodyPr wrap="square">
            <a:spAutoFit/>
          </a:bodyPr>
          <a:lstStyle/>
          <a:p>
            <a:pPr marL="0" lvl="0" indent="0">
              <a:buNone/>
            </a:pPr>
            <a:r>
              <a:rPr lang="en-GB" sz="1200" dirty="0">
                <a:latin typeface="Courier"/>
              </a:rPr>
              <a:t>POST https://mobiletelemetry.ebay.com/aplsio/v1/error</a:t>
            </a:r>
          </a:p>
        </p:txBody>
      </p:sp>
      <p:sp>
        <p:nvSpPr>
          <p:cNvPr id="6" name="Rectangle 5">
            <a:extLst>
              <a:ext uri="{FF2B5EF4-FFF2-40B4-BE49-F238E27FC236}">
                <a16:creationId xmlns:a16="http://schemas.microsoft.com/office/drawing/2014/main" id="{2FD2A224-EA60-4543-8BD6-166B7494749B}"/>
              </a:ext>
            </a:extLst>
          </p:cNvPr>
          <p:cNvSpPr/>
          <p:nvPr/>
        </p:nvSpPr>
        <p:spPr bwMode="auto">
          <a:xfrm>
            <a:off x="545474" y="3401364"/>
            <a:ext cx="2426326" cy="84532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7957A423-A935-45C3-91BD-A9CADCF72D6E}"/>
              </a:ext>
            </a:extLst>
          </p:cNvPr>
          <p:cNvSpPr/>
          <p:nvPr/>
        </p:nvSpPr>
        <p:spPr bwMode="auto">
          <a:xfrm>
            <a:off x="4818536" y="2363872"/>
            <a:ext cx="2355987" cy="138165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40299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842E09-CCA5-42DC-99E7-7545A4E76F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7014" y="298940"/>
            <a:ext cx="8349971" cy="3969236"/>
          </a:xfrm>
        </p:spPr>
      </p:pic>
      <p:sp>
        <p:nvSpPr>
          <p:cNvPr id="7" name="TextBox 6">
            <a:extLst>
              <a:ext uri="{FF2B5EF4-FFF2-40B4-BE49-F238E27FC236}">
                <a16:creationId xmlns:a16="http://schemas.microsoft.com/office/drawing/2014/main" id="{A45C339B-C66E-438A-BC6A-79341742EE74}"/>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https://apps.apple.com/us/app/hill-climb-racing/id564540143</a:t>
            </a:r>
            <a:endParaRPr lang="en-GB" sz="800" dirty="0"/>
          </a:p>
        </p:txBody>
      </p:sp>
    </p:spTree>
    <p:extLst>
      <p:ext uri="{BB962C8B-B14F-4D97-AF65-F5344CB8AC3E}">
        <p14:creationId xmlns:p14="http://schemas.microsoft.com/office/powerpoint/2010/main" val="3267580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Maybe commercial providers can help?</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4" y="864401"/>
            <a:ext cx="5984852" cy="326446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http://upload.runthatapp.com/upload.html</a:t>
            </a:r>
            <a:endParaRPr lang="en-GB" sz="800" dirty="0"/>
          </a:p>
        </p:txBody>
      </p:sp>
    </p:spTree>
    <p:extLst>
      <p:ext uri="{BB962C8B-B14F-4D97-AF65-F5344CB8AC3E}">
        <p14:creationId xmlns:p14="http://schemas.microsoft.com/office/powerpoint/2010/main" val="31355243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F4A-5759-4225-A768-2FA0471B0F24}"/>
              </a:ext>
            </a:extLst>
          </p:cNvPr>
          <p:cNvSpPr>
            <a:spLocks noGrp="1"/>
          </p:cNvSpPr>
          <p:nvPr>
            <p:ph type="title"/>
          </p:nvPr>
        </p:nvSpPr>
        <p:spPr/>
        <p:txBody>
          <a:bodyPr/>
          <a:lstStyle/>
          <a:p>
            <a:r>
              <a:rPr lang="en-GB" dirty="0"/>
              <a:t>Hill Climb Racing</a:t>
            </a:r>
          </a:p>
        </p:txBody>
      </p:sp>
      <p:sp>
        <p:nvSpPr>
          <p:cNvPr id="3" name="Content Placeholder 2">
            <a:extLst>
              <a:ext uri="{FF2B5EF4-FFF2-40B4-BE49-F238E27FC236}">
                <a16:creationId xmlns:a16="http://schemas.microsoft.com/office/drawing/2014/main" id="{92841112-77C6-4315-A9DC-03DA93314A33}"/>
              </a:ext>
            </a:extLst>
          </p:cNvPr>
          <p:cNvSpPr>
            <a:spLocks noGrp="1"/>
          </p:cNvSpPr>
          <p:nvPr>
            <p:ph idx="1"/>
          </p:nvPr>
        </p:nvSpPr>
        <p:spPr>
          <a:xfrm>
            <a:off x="431799" y="706575"/>
            <a:ext cx="4032000" cy="3420000"/>
          </a:xfrm>
        </p:spPr>
        <p:txBody>
          <a:bodyPr/>
          <a:lstStyle/>
          <a:p>
            <a:r>
              <a:rPr lang="en-GB" sz="1000" dirty="0">
                <a:solidFill>
                  <a:srgbClr val="204A87"/>
                </a:solidFill>
                <a:latin typeface="Courier"/>
              </a:rPr>
              <a:t>"</a:t>
            </a:r>
            <a:r>
              <a:rPr lang="en-GB" sz="1000" dirty="0" err="1">
                <a:solidFill>
                  <a:srgbClr val="204A87"/>
                </a:solidFill>
                <a:latin typeface="Courier"/>
              </a:rPr>
              <a:t>device_name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"R2Gl5OLv20"</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dark_mode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timezone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"GMT+02:00"</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disk_space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115240787968</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use_metric</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br>
              <a:rPr lang="en-GB" sz="1000" dirty="0"/>
            </a:br>
            <a:r>
              <a:rPr lang="en-GB" sz="1000" dirty="0">
                <a:solidFill>
                  <a:srgbClr val="204A87"/>
                </a:solidFill>
                <a:latin typeface="Courier"/>
              </a:rPr>
              <a:t>"currency"</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"EUR"</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os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"14.5.1"</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audio_output_type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8F5902"/>
                </a:solidFill>
                <a:latin typeface="Courier"/>
              </a:rPr>
              <a:t>[</a:t>
            </a:r>
            <a:r>
              <a:rPr lang="en-GB" sz="1000" dirty="0">
                <a:solidFill>
                  <a:srgbClr val="4E9A06"/>
                </a:solidFill>
                <a:latin typeface="Courier"/>
              </a:rPr>
              <a:t>"Speaker"</a:t>
            </a:r>
            <a:r>
              <a:rPr lang="en-GB" sz="1000" dirty="0">
                <a:solidFill>
                  <a:srgbClr val="8F5902"/>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"h"</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750</a:t>
            </a:r>
            <a:r>
              <a:rPr lang="en-GB" sz="1000" dirty="0">
                <a:solidFill>
                  <a:srgbClr val="000000"/>
                </a:solidFill>
                <a:latin typeface="Courier"/>
              </a:rPr>
              <a:t>,</a:t>
            </a:r>
            <a:br>
              <a:rPr lang="en-GB" sz="1000" dirty="0"/>
            </a:br>
            <a:r>
              <a:rPr lang="en-GB" sz="1000" dirty="0">
                <a:solidFill>
                  <a:srgbClr val="204A87"/>
                </a:solidFill>
                <a:latin typeface="Courier"/>
              </a:rPr>
              <a:t>"w"</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1334</a:t>
            </a:r>
            <a:r>
              <a:rPr lang="en-GB" sz="1000" dirty="0">
                <a:solidFill>
                  <a:srgbClr val="000000"/>
                </a:solidFill>
                <a:latin typeface="Courier"/>
              </a:rPr>
              <a:t>,</a:t>
            </a:r>
            <a:br>
              <a:rPr lang="en-GB" sz="1000" dirty="0"/>
            </a:br>
            <a:r>
              <a:rPr lang="en-GB" sz="1000" dirty="0">
                <a:solidFill>
                  <a:srgbClr val="204A87"/>
                </a:solidFill>
                <a:latin typeface="Courier"/>
              </a:rPr>
              <a:t>"country"</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"DE"</a:t>
            </a:r>
            <a:r>
              <a:rPr lang="en-GB" sz="1000" dirty="0">
                <a:solidFill>
                  <a:srgbClr val="000000"/>
                </a:solidFill>
                <a:latin typeface="Courier"/>
              </a:rPr>
              <a:t>,</a:t>
            </a:r>
            <a:br>
              <a:rPr lang="en-GB" sz="1000" dirty="0"/>
            </a:br>
            <a:r>
              <a:rPr lang="en-GB" sz="1000" dirty="0">
                <a:solidFill>
                  <a:srgbClr val="204A87"/>
                </a:solidFill>
                <a:latin typeface="Courier"/>
              </a:rPr>
              <a:t>"carrier"</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mobile_network_code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null</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iso_country_code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null</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mobile_country_code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null</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carrier_name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null</a:t>
            </a:r>
            <a:br>
              <a:rPr lang="en-GB" sz="1000" dirty="0"/>
            </a:b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screen_fps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60</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last_bootup</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1621257545</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session_ID</a:t>
            </a:r>
            <a:r>
              <a:rPr lang="en-GB" sz="1000" dirty="0">
                <a:solidFill>
                  <a:srgbClr val="204A87"/>
                </a:solidFill>
                <a:latin typeface="Courier"/>
              </a:rPr>
              <a:t>"</a:t>
            </a:r>
            <a:r>
              <a:rPr lang="en-GB" sz="1000" dirty="0">
                <a:latin typeface="Courier"/>
              </a:rPr>
              <a:t>:</a:t>
            </a:r>
          </a:p>
          <a:p>
            <a:r>
              <a:rPr lang="en-GB" sz="1000" dirty="0">
                <a:latin typeface="Courier"/>
              </a:rPr>
              <a:t>  </a:t>
            </a:r>
            <a:r>
              <a:rPr lang="en-GB" sz="1000" dirty="0">
                <a:solidFill>
                  <a:srgbClr val="4E9A06"/>
                </a:solidFill>
                <a:latin typeface="Courier"/>
              </a:rPr>
              <a:t>"87e8c86f7fa2ee329a72d15a618676d70b25a811"</a:t>
            </a:r>
            <a:r>
              <a:rPr lang="en-GB" sz="1000" dirty="0">
                <a:solidFill>
                  <a:srgbClr val="000000"/>
                </a:solidFill>
                <a:latin typeface="Courier"/>
              </a:rPr>
              <a:t>,</a:t>
            </a:r>
          </a:p>
          <a:p>
            <a:r>
              <a:rPr lang="en-GB" sz="1000" dirty="0">
                <a:solidFill>
                  <a:srgbClr val="204A87"/>
                </a:solidFill>
                <a:latin typeface="Courier"/>
              </a:rPr>
              <a:t>"calendar"</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gregorian</a:t>
            </a:r>
            <a:r>
              <a:rPr lang="en-GB" sz="1000" dirty="0">
                <a:solidFill>
                  <a:srgbClr val="4E9A06"/>
                </a:solidFill>
                <a:latin typeface="Courier"/>
              </a:rPr>
              <a:t>"</a:t>
            </a:r>
            <a:r>
              <a:rPr lang="en-GB" sz="1000" dirty="0">
                <a:solidFill>
                  <a:srgbClr val="000000"/>
                </a:solidFill>
                <a:latin typeface="Courier"/>
              </a:rPr>
              <a:t>,</a:t>
            </a:r>
            <a:endParaRPr lang="en-GB" sz="1000" dirty="0">
              <a:latin typeface="Courier"/>
            </a:endParaRPr>
          </a:p>
        </p:txBody>
      </p:sp>
      <p:sp>
        <p:nvSpPr>
          <p:cNvPr id="4" name="Content Placeholder 3">
            <a:extLst>
              <a:ext uri="{FF2B5EF4-FFF2-40B4-BE49-F238E27FC236}">
                <a16:creationId xmlns:a16="http://schemas.microsoft.com/office/drawing/2014/main" id="{687C5133-B7A6-4598-BFF0-4E68FE41D52C}"/>
              </a:ext>
            </a:extLst>
          </p:cNvPr>
          <p:cNvSpPr>
            <a:spLocks noGrp="1"/>
          </p:cNvSpPr>
          <p:nvPr>
            <p:ph idx="10"/>
          </p:nvPr>
        </p:nvSpPr>
        <p:spPr>
          <a:xfrm>
            <a:off x="4860032" y="706575"/>
            <a:ext cx="4032000" cy="3420000"/>
          </a:xfrm>
        </p:spPr>
        <p:txBody>
          <a:bodyPr/>
          <a:lstStyle/>
          <a:p>
            <a:r>
              <a:rPr lang="en-GB" sz="1000" dirty="0">
                <a:solidFill>
                  <a:srgbClr val="204A87"/>
                </a:solidFill>
                <a:latin typeface="Courier"/>
              </a:rPr>
              <a:t>"</a:t>
            </a:r>
            <a:r>
              <a:rPr lang="en-GB" sz="1000" dirty="0" err="1">
                <a:solidFill>
                  <a:srgbClr val="204A87"/>
                </a:solidFill>
                <a:latin typeface="Courier"/>
              </a:rPr>
              <a:t>scr_up_time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765422</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audio_input_name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8F5902"/>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input_language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8F5902"/>
                </a:solidFill>
                <a:latin typeface="Courier"/>
              </a:rPr>
              <a:t>[</a:t>
            </a:r>
            <a:r>
              <a:rPr lang="en-GB" sz="1000" dirty="0">
                <a:solidFill>
                  <a:srgbClr val="4E9A06"/>
                </a:solidFill>
                <a:latin typeface="Courier"/>
              </a:rPr>
              <a:t>"</a:t>
            </a:r>
            <a:r>
              <a:rPr lang="en-GB" sz="1000" dirty="0" err="1">
                <a:solidFill>
                  <a:srgbClr val="4E9A06"/>
                </a:solidFill>
                <a:latin typeface="Courier"/>
              </a:rPr>
              <a:t>en</a:t>
            </a:r>
            <a:r>
              <a:rPr lang="en-GB" sz="1000" dirty="0">
                <a:solidFill>
                  <a:srgbClr val="4E9A06"/>
                </a:solidFill>
                <a:latin typeface="Courier"/>
              </a:rPr>
              <a:t>-GB"</a:t>
            </a:r>
            <a:r>
              <a:rPr lang="en-GB" sz="1000" dirty="0">
                <a:solidFill>
                  <a:srgbClr val="8F5902"/>
                </a:solidFill>
                <a:latin typeface="Courier"/>
              </a:rPr>
              <a:t>,</a:t>
            </a:r>
            <a:r>
              <a:rPr lang="en-GB" sz="1000" dirty="0">
                <a:latin typeface="Courier"/>
              </a:rPr>
              <a:t> </a:t>
            </a:r>
            <a:r>
              <a:rPr lang="en-GB" sz="1000" dirty="0">
                <a:solidFill>
                  <a:srgbClr val="4E9A06"/>
                </a:solidFill>
                <a:latin typeface="Courier"/>
              </a:rPr>
              <a:t>"de-DE"</a:t>
            </a:r>
            <a:r>
              <a:rPr lang="en-GB" sz="1000" dirty="0">
                <a:solidFill>
                  <a:srgbClr val="8F5902"/>
                </a:solidFill>
                <a:latin typeface="Courier"/>
              </a:rPr>
              <a:t>,</a:t>
            </a:r>
            <a:r>
              <a:rPr lang="en-GB" sz="1000" dirty="0">
                <a:latin typeface="Courier"/>
              </a:rPr>
              <a:t> </a:t>
            </a:r>
            <a:r>
              <a:rPr lang="en-GB" sz="1000" dirty="0">
                <a:solidFill>
                  <a:srgbClr val="4E9A06"/>
                </a:solidFill>
                <a:latin typeface="Courier"/>
              </a:rPr>
              <a:t>"emoji"</a:t>
            </a:r>
            <a:r>
              <a:rPr lang="en-GB" sz="1000" dirty="0">
                <a:solidFill>
                  <a:srgbClr val="8F5902"/>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incr_contrast</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false</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total_disk</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127968497664</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audio_volume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0.125</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rooted_device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screen_bright</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0.35547930002212524</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is_portrait</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false</a:t>
            </a:r>
            <a:r>
              <a:rPr lang="en-GB" sz="1000" dirty="0">
                <a:solidFill>
                  <a:srgbClr val="000000"/>
                </a:solidFill>
                <a:latin typeface="Courier"/>
              </a:rPr>
              <a:t>,</a:t>
            </a:r>
            <a:br>
              <a:rPr lang="en-GB" sz="1000" dirty="0"/>
            </a:br>
            <a:r>
              <a:rPr lang="en-GB" sz="1000" dirty="0">
                <a:solidFill>
                  <a:srgbClr val="204A87"/>
                </a:solidFill>
                <a:latin typeface="Courier"/>
              </a:rPr>
              <a:t>"charging"</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false</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device_type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"iPhone10,4"</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audio_input_type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8F5902"/>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"model"</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"iPhone"</a:t>
            </a:r>
            <a:r>
              <a:rPr lang="en-GB" sz="1000" dirty="0">
                <a:solidFill>
                  <a:srgbClr val="000000"/>
                </a:solidFill>
                <a:latin typeface="Courier"/>
              </a:rPr>
              <a:t>,</a:t>
            </a:r>
            <a:br>
              <a:rPr lang="en-GB" sz="1000" dirty="0"/>
            </a:br>
            <a:r>
              <a:rPr lang="en-GB" sz="1000" dirty="0">
                <a:solidFill>
                  <a:srgbClr val="204A87"/>
                </a:solidFill>
                <a:latin typeface="Courier"/>
              </a:rPr>
              <a:t>"language"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en</a:t>
            </a:r>
            <a:r>
              <a:rPr lang="en-GB" sz="1000" dirty="0">
                <a:solidFill>
                  <a:srgbClr val="4E9A06"/>
                </a:solidFill>
                <a:latin typeface="Courier"/>
              </a:rPr>
              <a:t>-DE"</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mobile_network</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0</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audio_output_name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8F5902"/>
                </a:solidFill>
                <a:latin typeface="Courier"/>
              </a:rPr>
              <a:t>[</a:t>
            </a:r>
            <a:r>
              <a:rPr lang="en-GB" sz="1000" dirty="0">
                <a:solidFill>
                  <a:srgbClr val="4E9A06"/>
                </a:solidFill>
                <a:latin typeface="Courier"/>
              </a:rPr>
              <a:t>"Speaker"</a:t>
            </a:r>
            <a:r>
              <a:rPr lang="en-GB" sz="1000" dirty="0">
                <a:solidFill>
                  <a:srgbClr val="8F5902"/>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a:t>
            </a:r>
            <a:r>
              <a:rPr lang="en-GB" sz="1000" dirty="0" err="1">
                <a:solidFill>
                  <a:srgbClr val="204A87"/>
                </a:solidFill>
                <a:latin typeface="Courier"/>
              </a:rPr>
              <a:t>limit_ad_tracking</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br>
              <a:rPr lang="en-GB" sz="1000" dirty="0"/>
            </a:br>
            <a:r>
              <a:rPr lang="en-GB" sz="1000" dirty="0">
                <a:solidFill>
                  <a:srgbClr val="204A87"/>
                </a:solidFill>
                <a:latin typeface="Courier"/>
              </a:rPr>
              <a:t>"retina"</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true</a:t>
            </a:r>
            <a:r>
              <a:rPr lang="en-GB" sz="1000" dirty="0">
                <a:solidFill>
                  <a:srgbClr val="000000"/>
                </a:solidFill>
                <a:latin typeface="Courier"/>
              </a:rPr>
              <a:t>,</a:t>
            </a:r>
            <a:br>
              <a:rPr lang="en-GB" sz="1000" dirty="0"/>
            </a:br>
            <a:r>
              <a:rPr lang="en-GB" sz="1000" dirty="0">
                <a:solidFill>
                  <a:srgbClr val="204A87"/>
                </a:solidFill>
                <a:latin typeface="Courier"/>
              </a:rPr>
              <a:t>"identity"</a:t>
            </a:r>
            <a:r>
              <a:rPr lang="en-GB" sz="1000" dirty="0">
                <a:latin typeface="Courier"/>
              </a:rPr>
              <a:t>: </a:t>
            </a:r>
          </a:p>
          <a:p>
            <a:r>
              <a:rPr lang="en-GB" sz="1000" dirty="0">
                <a:solidFill>
                  <a:srgbClr val="4E9A06"/>
                </a:solidFill>
                <a:latin typeface="Courier"/>
              </a:rPr>
              <a:t>  "eyJpZmEiOiIwMDAwMDAwMC0wMDAwLTAwMDAtMDAwMC0wMDAwM</a:t>
            </a:r>
          </a:p>
          <a:p>
            <a:r>
              <a:rPr lang="en-GB" sz="1000" dirty="0">
                <a:solidFill>
                  <a:srgbClr val="4E9A06"/>
                </a:solidFill>
                <a:latin typeface="Courier"/>
              </a:rPr>
              <a:t>   DAwMDAwMDAiLCJpZnYiOiIyNDgzMzRERS1EMjc5LTQ5OTQtQU</a:t>
            </a:r>
          </a:p>
          <a:p>
            <a:r>
              <a:rPr lang="en-GB" sz="1000" dirty="0">
                <a:solidFill>
                  <a:srgbClr val="4E9A06"/>
                </a:solidFill>
                <a:latin typeface="Courier"/>
              </a:rPr>
              <a:t>   Q0QS04RDQzMUQwNkUxMjkiLCJjYl9pZCI6IlF6QXhNVE5EUlV</a:t>
            </a:r>
          </a:p>
          <a:p>
            <a:r>
              <a:rPr lang="en-GB" sz="1000" dirty="0">
                <a:solidFill>
                  <a:srgbClr val="4E9A06"/>
                </a:solidFill>
                <a:latin typeface="Courier"/>
              </a:rPr>
              <a:t>   JdE1VRTJSQzAwTlRkQkxVRTFSall0TWtFM01FRXpPVFZETUVK</a:t>
            </a:r>
          </a:p>
          <a:p>
            <a:r>
              <a:rPr lang="en-GB" sz="1000" dirty="0">
                <a:solidFill>
                  <a:srgbClr val="4E9A06"/>
                </a:solidFill>
                <a:latin typeface="Courier"/>
              </a:rPr>
              <a:t>   RSJ9"</a:t>
            </a:r>
          </a:p>
          <a:p>
            <a:endParaRPr lang="en-GB" sz="1000" dirty="0"/>
          </a:p>
          <a:p>
            <a:endParaRPr lang="en-GB" sz="1000" dirty="0"/>
          </a:p>
        </p:txBody>
      </p:sp>
      <p:sp>
        <p:nvSpPr>
          <p:cNvPr id="5" name="TextBox 4">
            <a:extLst>
              <a:ext uri="{FF2B5EF4-FFF2-40B4-BE49-F238E27FC236}">
                <a16:creationId xmlns:a16="http://schemas.microsoft.com/office/drawing/2014/main" id="{D3C38099-50B6-4F43-B7B8-E400C471A2B2}"/>
              </a:ext>
            </a:extLst>
          </p:cNvPr>
          <p:cNvSpPr txBox="1"/>
          <p:nvPr/>
        </p:nvSpPr>
        <p:spPr>
          <a:xfrm>
            <a:off x="2993793" y="337363"/>
            <a:ext cx="6387597" cy="276999"/>
          </a:xfrm>
          <a:prstGeom prst="rect">
            <a:avLst/>
          </a:prstGeom>
          <a:noFill/>
        </p:spPr>
        <p:txBody>
          <a:bodyPr wrap="square">
            <a:spAutoFit/>
          </a:bodyPr>
          <a:lstStyle/>
          <a:p>
            <a:pPr marL="0" lvl="0" indent="0">
              <a:buNone/>
            </a:pPr>
            <a:r>
              <a:rPr lang="en-GB" sz="1200" dirty="0">
                <a:latin typeface="Courier"/>
              </a:rPr>
              <a:t>POST https://live.chartboost.com/api/config</a:t>
            </a:r>
          </a:p>
        </p:txBody>
      </p:sp>
      <p:sp>
        <p:nvSpPr>
          <p:cNvPr id="6" name="Rectangle 5">
            <a:extLst>
              <a:ext uri="{FF2B5EF4-FFF2-40B4-BE49-F238E27FC236}">
                <a16:creationId xmlns:a16="http://schemas.microsoft.com/office/drawing/2014/main" id="{62DA3510-FE69-49E4-97C5-4A2091584F13}"/>
              </a:ext>
            </a:extLst>
          </p:cNvPr>
          <p:cNvSpPr/>
          <p:nvPr/>
        </p:nvSpPr>
        <p:spPr bwMode="auto">
          <a:xfrm>
            <a:off x="413589" y="816426"/>
            <a:ext cx="1406419" cy="19469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4E3D431C-2FF1-4B28-83EF-659B3CEDF612}"/>
              </a:ext>
            </a:extLst>
          </p:cNvPr>
          <p:cNvSpPr/>
          <p:nvPr/>
        </p:nvSpPr>
        <p:spPr bwMode="auto">
          <a:xfrm>
            <a:off x="387212" y="1730825"/>
            <a:ext cx="2567003" cy="23865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063CD71C-C9B4-4288-B004-5FBE706B1545}"/>
              </a:ext>
            </a:extLst>
          </p:cNvPr>
          <p:cNvSpPr/>
          <p:nvPr/>
        </p:nvSpPr>
        <p:spPr bwMode="auto">
          <a:xfrm>
            <a:off x="387212" y="2363872"/>
            <a:ext cx="2505457" cy="968413"/>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69BEF5A9-F4A2-4D5D-9EF4-311C4A32261D}"/>
              </a:ext>
            </a:extLst>
          </p:cNvPr>
          <p:cNvSpPr/>
          <p:nvPr/>
        </p:nvSpPr>
        <p:spPr bwMode="auto">
          <a:xfrm>
            <a:off x="4792158" y="666958"/>
            <a:ext cx="1740527" cy="229858"/>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54444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842E09-CCA5-42DC-99E7-7545A4E76F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7015" y="298940"/>
            <a:ext cx="8349969" cy="3969236"/>
          </a:xfrm>
        </p:spPr>
      </p:pic>
      <p:sp>
        <p:nvSpPr>
          <p:cNvPr id="7" name="TextBox 6">
            <a:extLst>
              <a:ext uri="{FF2B5EF4-FFF2-40B4-BE49-F238E27FC236}">
                <a16:creationId xmlns:a16="http://schemas.microsoft.com/office/drawing/2014/main" id="{A45C339B-C66E-438A-BC6A-79341742EE74}"/>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https://apps.apple.com/us/app/pacer-pedometer-step-tracker/id600446812</a:t>
            </a:r>
            <a:endParaRPr lang="en-GB" sz="800" dirty="0"/>
          </a:p>
        </p:txBody>
      </p:sp>
    </p:spTree>
    <p:extLst>
      <p:ext uri="{BB962C8B-B14F-4D97-AF65-F5344CB8AC3E}">
        <p14:creationId xmlns:p14="http://schemas.microsoft.com/office/powerpoint/2010/main" val="24868190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F4A-5759-4225-A768-2FA0471B0F24}"/>
              </a:ext>
            </a:extLst>
          </p:cNvPr>
          <p:cNvSpPr>
            <a:spLocks noGrp="1"/>
          </p:cNvSpPr>
          <p:nvPr>
            <p:ph type="title"/>
          </p:nvPr>
        </p:nvSpPr>
        <p:spPr/>
        <p:txBody>
          <a:bodyPr/>
          <a:lstStyle/>
          <a:p>
            <a:r>
              <a:rPr lang="en-GB" dirty="0"/>
              <a:t>Pacer</a:t>
            </a:r>
          </a:p>
        </p:txBody>
      </p:sp>
      <p:sp>
        <p:nvSpPr>
          <p:cNvPr id="3" name="Content Placeholder 2">
            <a:extLst>
              <a:ext uri="{FF2B5EF4-FFF2-40B4-BE49-F238E27FC236}">
                <a16:creationId xmlns:a16="http://schemas.microsoft.com/office/drawing/2014/main" id="{92841112-77C6-4315-A9DC-03DA93314A33}"/>
              </a:ext>
            </a:extLst>
          </p:cNvPr>
          <p:cNvSpPr>
            <a:spLocks noGrp="1"/>
          </p:cNvSpPr>
          <p:nvPr>
            <p:ph idx="1"/>
          </p:nvPr>
        </p:nvSpPr>
        <p:spPr>
          <a:xfrm>
            <a:off x="431798" y="706575"/>
            <a:ext cx="8375649" cy="3420000"/>
          </a:xfrm>
        </p:spPr>
        <p:txBody>
          <a:bodyPr/>
          <a:lstStyle/>
          <a:p>
            <a:pPr lvl="0" indent="0">
              <a:buNone/>
            </a:pPr>
            <a:r>
              <a:rPr lang="en-GB" sz="1000" dirty="0" err="1">
                <a:solidFill>
                  <a:srgbClr val="204A87"/>
                </a:solidFill>
                <a:latin typeface="Courier"/>
              </a:rPr>
              <a:t>client_time</a:t>
            </a:r>
            <a:r>
              <a:rPr lang="en-GB" sz="1000" dirty="0">
                <a:solidFill>
                  <a:srgbClr val="8F5902"/>
                </a:solidFill>
                <a:latin typeface="Courier"/>
              </a:rPr>
              <a:t>=</a:t>
            </a:r>
            <a:r>
              <a:rPr lang="en-GB" sz="1000" dirty="0">
                <a:solidFill>
                  <a:srgbClr val="4E9A06"/>
                </a:solidFill>
                <a:latin typeface="Courier"/>
              </a:rPr>
              <a:t>2021-06-20T17:34:30.162+02:00</a:t>
            </a:r>
            <a:r>
              <a:rPr lang="en-GB" sz="1000" dirty="0">
                <a:solidFill>
                  <a:srgbClr val="000000"/>
                </a:solidFill>
                <a:latin typeface="Courier"/>
              </a:rPr>
              <a:t>&amp;</a:t>
            </a:r>
            <a:r>
              <a:rPr lang="en-GB" sz="1000" dirty="0">
                <a:solidFill>
                  <a:srgbClr val="204A87"/>
                </a:solidFill>
                <a:latin typeface="Courier"/>
              </a:rPr>
              <a:t>client_timezone_offset</a:t>
            </a:r>
            <a:r>
              <a:rPr lang="en-GB" sz="1000" dirty="0">
                <a:solidFill>
                  <a:srgbClr val="8F5902"/>
                </a:solidFill>
                <a:latin typeface="Courier"/>
              </a:rPr>
              <a:t>=</a:t>
            </a:r>
            <a:r>
              <a:rPr lang="en-GB" sz="1000" dirty="0">
                <a:solidFill>
                  <a:srgbClr val="0000CF"/>
                </a:solidFill>
                <a:latin typeface="Courier"/>
              </a:rPr>
              <a:t>120</a:t>
            </a:r>
            <a:r>
              <a:rPr lang="en-GB" sz="1000" dirty="0">
                <a:solidFill>
                  <a:srgbClr val="000000"/>
                </a:solidFill>
                <a:latin typeface="Courier"/>
              </a:rPr>
              <a:t>&amp;</a:t>
            </a:r>
            <a:r>
              <a:rPr lang="en-GB" sz="1000" dirty="0">
                <a:solidFill>
                  <a:srgbClr val="204A87"/>
                </a:solidFill>
                <a:latin typeface="Courier"/>
              </a:rPr>
              <a:t>system_location</a:t>
            </a:r>
            <a:r>
              <a:rPr lang="en-GB" sz="1000" dirty="0">
                <a:solidFill>
                  <a:srgbClr val="8F5902"/>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"sub_locality_level_1"</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Südstadt-Rautheim</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iso_country_code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"DE"</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administrative_area</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"Lower Saxony"</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"extras"</a:t>
            </a:r>
            <a:r>
              <a:rPr lang="en-GB" sz="1000" dirty="0">
                <a:solidFill>
                  <a:srgbClr val="000000"/>
                </a:solidFill>
                <a:latin typeface="Courier"/>
              </a:rPr>
              <a:t>:</a:t>
            </a:r>
            <a:r>
              <a:rPr lang="en-GB" sz="1000" dirty="0">
                <a:latin typeface="Courier"/>
              </a:rPr>
              <a:t> </a:t>
            </a:r>
            <a:r>
              <a:rPr lang="en-GB" sz="1000" b="1" dirty="0">
                <a:solidFill>
                  <a:srgbClr val="204A87"/>
                </a:solidFill>
                <a:latin typeface="Courier"/>
              </a:rPr>
              <a:t>null</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formatted_address</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Schreinerweg</a:t>
            </a:r>
            <a:r>
              <a:rPr lang="en-GB" sz="1000" dirty="0">
                <a:solidFill>
                  <a:srgbClr val="4E9A06"/>
                </a:solidFill>
                <a:latin typeface="Courier"/>
              </a:rPr>
              <a:t> 738126 </a:t>
            </a:r>
            <a:r>
              <a:rPr lang="en-GB" sz="1000" dirty="0" err="1">
                <a:solidFill>
                  <a:srgbClr val="4E9A06"/>
                </a:solidFill>
                <a:latin typeface="Courier"/>
              </a:rPr>
              <a:t>BraunschweigGermany</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sub_thoroughfare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"7"</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"thoroughfare"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Schreinerweg</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display_name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Südstadt-Rautheim</a:t>
            </a:r>
            <a:r>
              <a:rPr lang="en-GB" sz="1000" dirty="0">
                <a:solidFill>
                  <a:srgbClr val="4E9A06"/>
                </a:solidFill>
                <a:latin typeface="Courier"/>
              </a:rPr>
              <a:t>, Braunschweig"</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timezone_name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"Europe\/Berlin"</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sub_administrative_area</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"Brunswick"</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a:t>
            </a:r>
            <a:r>
              <a:rPr lang="en-GB" sz="1000" dirty="0" err="1">
                <a:solidFill>
                  <a:srgbClr val="204A87"/>
                </a:solidFill>
                <a:latin typeface="Courier"/>
              </a:rPr>
              <a:t>postal_code</a:t>
            </a:r>
            <a:r>
              <a:rPr lang="en-GB" sz="1000" dirty="0">
                <a:solidFill>
                  <a:srgbClr val="204A87"/>
                </a:solidFill>
                <a:latin typeface="Courier"/>
              </a:rPr>
              <a: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"38126"</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"coordinate"</a:t>
            </a:r>
            <a:r>
              <a:rPr lang="en-GB" sz="1000" dirty="0">
                <a:solidFill>
                  <a:srgbClr val="000000"/>
                </a:solidFill>
                <a:latin typeface="Courier"/>
              </a:rPr>
              <a:t>:</a:t>
            </a: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"longitude"</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10.564214352048731</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"latitude"</a:t>
            </a:r>
            <a:r>
              <a:rPr lang="en-GB" sz="1000" dirty="0">
                <a:solidFill>
                  <a:srgbClr val="000000"/>
                </a:solidFill>
                <a:latin typeface="Courier"/>
              </a:rPr>
              <a:t>:</a:t>
            </a:r>
            <a:r>
              <a:rPr lang="en-GB" sz="1000" dirty="0">
                <a:latin typeface="Courier"/>
              </a:rPr>
              <a:t> </a:t>
            </a:r>
            <a:r>
              <a:rPr lang="en-GB" sz="1000" dirty="0">
                <a:solidFill>
                  <a:srgbClr val="0000CF"/>
                </a:solidFill>
                <a:latin typeface="Courier"/>
              </a:rPr>
              <a:t>52.235299152630958</a:t>
            </a:r>
            <a:br>
              <a:rPr lang="en-GB" sz="1000" dirty="0"/>
            </a:br>
            <a:r>
              <a:rPr lang="en-GB" sz="1000" dirty="0">
                <a:latin typeface="Courier"/>
              </a:rPr>
              <a:t>  </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"country"</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"Germany"</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"name"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Schreinerweg</a:t>
            </a:r>
            <a:r>
              <a:rPr lang="en-GB" sz="1000" dirty="0">
                <a:solidFill>
                  <a:srgbClr val="4E9A06"/>
                </a:solidFill>
                <a:latin typeface="Courier"/>
              </a:rPr>
              <a:t> 7"</a:t>
            </a:r>
            <a:r>
              <a:rPr lang="en-GB" sz="1000" dirty="0">
                <a:solidFill>
                  <a:srgbClr val="000000"/>
                </a:solidFill>
                <a:latin typeface="Courier"/>
              </a:rPr>
              <a:t>,</a:t>
            </a:r>
            <a:br>
              <a:rPr lang="en-GB" sz="1000" dirty="0"/>
            </a:br>
            <a:r>
              <a:rPr lang="en-GB" sz="1000" dirty="0">
                <a:latin typeface="Courier"/>
              </a:rPr>
              <a:t>  </a:t>
            </a:r>
            <a:r>
              <a:rPr lang="en-GB" sz="1000" dirty="0">
                <a:solidFill>
                  <a:srgbClr val="204A87"/>
                </a:solidFill>
                <a:latin typeface="Courier"/>
              </a:rPr>
              <a:t>"locality"</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"Braunschweig"</a:t>
            </a:r>
            <a:br>
              <a:rPr lang="en-GB" sz="1000" dirty="0"/>
            </a:br>
            <a:r>
              <a:rPr lang="en-GB" sz="1000" dirty="0">
                <a:solidFill>
                  <a:srgbClr val="000000"/>
                </a:solidFill>
                <a:latin typeface="Courier"/>
              </a:rPr>
              <a:t>}</a:t>
            </a:r>
          </a:p>
        </p:txBody>
      </p:sp>
      <p:sp>
        <p:nvSpPr>
          <p:cNvPr id="5" name="TextBox 4">
            <a:extLst>
              <a:ext uri="{FF2B5EF4-FFF2-40B4-BE49-F238E27FC236}">
                <a16:creationId xmlns:a16="http://schemas.microsoft.com/office/drawing/2014/main" id="{D3C38099-50B6-4F43-B7B8-E400C471A2B2}"/>
              </a:ext>
            </a:extLst>
          </p:cNvPr>
          <p:cNvSpPr txBox="1"/>
          <p:nvPr/>
        </p:nvSpPr>
        <p:spPr>
          <a:xfrm>
            <a:off x="1569440" y="359071"/>
            <a:ext cx="6387597" cy="276999"/>
          </a:xfrm>
          <a:prstGeom prst="rect">
            <a:avLst/>
          </a:prstGeom>
          <a:noFill/>
        </p:spPr>
        <p:txBody>
          <a:bodyPr wrap="square">
            <a:spAutoFit/>
          </a:bodyPr>
          <a:lstStyle/>
          <a:p>
            <a:pPr marL="0" lvl="0" indent="0">
              <a:buNone/>
            </a:pPr>
            <a:r>
              <a:rPr lang="en-GB" sz="1200" dirty="0">
                <a:latin typeface="Courier"/>
              </a:rPr>
              <a:t>POST https://api.pacer.cc/pacer/ios/api/v19/accounts/0/location</a:t>
            </a:r>
          </a:p>
        </p:txBody>
      </p:sp>
    </p:spTree>
    <p:extLst>
      <p:ext uri="{BB962C8B-B14F-4D97-AF65-F5344CB8AC3E}">
        <p14:creationId xmlns:p14="http://schemas.microsoft.com/office/powerpoint/2010/main" val="41940538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842E09-CCA5-42DC-99E7-7545A4E76F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7015" y="298940"/>
            <a:ext cx="8349969" cy="3969235"/>
          </a:xfrm>
        </p:spPr>
      </p:pic>
      <p:sp>
        <p:nvSpPr>
          <p:cNvPr id="7" name="TextBox 6">
            <a:extLst>
              <a:ext uri="{FF2B5EF4-FFF2-40B4-BE49-F238E27FC236}">
                <a16:creationId xmlns:a16="http://schemas.microsoft.com/office/drawing/2014/main" id="{A45C339B-C66E-438A-BC6A-79341742EE74}"/>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https://apps.apple.com/us/app/newsbreak-local-everything/id1132762804</a:t>
            </a:r>
            <a:endParaRPr lang="en-GB" sz="800" dirty="0"/>
          </a:p>
        </p:txBody>
      </p:sp>
    </p:spTree>
    <p:extLst>
      <p:ext uri="{BB962C8B-B14F-4D97-AF65-F5344CB8AC3E}">
        <p14:creationId xmlns:p14="http://schemas.microsoft.com/office/powerpoint/2010/main" val="42418249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F4A-5759-4225-A768-2FA0471B0F24}"/>
              </a:ext>
            </a:extLst>
          </p:cNvPr>
          <p:cNvSpPr>
            <a:spLocks noGrp="1"/>
          </p:cNvSpPr>
          <p:nvPr>
            <p:ph type="title"/>
          </p:nvPr>
        </p:nvSpPr>
        <p:spPr/>
        <p:txBody>
          <a:bodyPr/>
          <a:lstStyle/>
          <a:p>
            <a:r>
              <a:rPr lang="en-GB" dirty="0" err="1"/>
              <a:t>NewsBreak</a:t>
            </a:r>
            <a:endParaRPr lang="en-GB" dirty="0"/>
          </a:p>
        </p:txBody>
      </p:sp>
      <p:sp>
        <p:nvSpPr>
          <p:cNvPr id="3" name="Content Placeholder 2">
            <a:extLst>
              <a:ext uri="{FF2B5EF4-FFF2-40B4-BE49-F238E27FC236}">
                <a16:creationId xmlns:a16="http://schemas.microsoft.com/office/drawing/2014/main" id="{92841112-77C6-4315-A9DC-03DA93314A33}"/>
              </a:ext>
            </a:extLst>
          </p:cNvPr>
          <p:cNvSpPr>
            <a:spLocks noGrp="1"/>
          </p:cNvSpPr>
          <p:nvPr>
            <p:ph idx="1"/>
          </p:nvPr>
        </p:nvSpPr>
        <p:spPr>
          <a:xfrm>
            <a:off x="431798" y="706575"/>
            <a:ext cx="8375649" cy="3420000"/>
          </a:xfrm>
        </p:spPr>
        <p:txBody>
          <a:bodyPr/>
          <a:lstStyle/>
          <a:p>
            <a:pPr lvl="0" indent="0">
              <a:buNone/>
            </a:pPr>
            <a:r>
              <a:rPr lang="en-GB" sz="1000" dirty="0">
                <a:solidFill>
                  <a:srgbClr val="204A87"/>
                </a:solidFill>
                <a:latin typeface="Courier"/>
              </a:rPr>
              <a:t>accuracy</a:t>
            </a:r>
            <a:r>
              <a:rPr lang="en-GB" sz="1000" b="1" dirty="0">
                <a:solidFill>
                  <a:srgbClr val="CE5C00"/>
                </a:solidFill>
                <a:latin typeface="Courier"/>
              </a:rPr>
              <a:t>=</a:t>
            </a:r>
            <a:r>
              <a:rPr lang="en-GB" sz="1000" dirty="0">
                <a:solidFill>
                  <a:srgbClr val="0000CF"/>
                </a:solidFill>
                <a:latin typeface="Courier"/>
              </a:rPr>
              <a:t>53.29285929263329</a:t>
            </a:r>
            <a:endParaRPr lang="en-GB" sz="1000" b="1" dirty="0">
              <a:solidFill>
                <a:srgbClr val="CE5C00"/>
              </a:solidFill>
              <a:latin typeface="Courier"/>
            </a:endParaRPr>
          </a:p>
          <a:p>
            <a:pPr lvl="0" indent="0">
              <a:buNone/>
            </a:pPr>
            <a:r>
              <a:rPr lang="en-GB" sz="1000" dirty="0" err="1">
                <a:solidFill>
                  <a:srgbClr val="204A87"/>
                </a:solidFill>
                <a:latin typeface="Courier"/>
              </a:rPr>
              <a:t>appid</a:t>
            </a:r>
            <a:r>
              <a:rPr lang="en-GB" sz="1000" b="1" dirty="0">
                <a:solidFill>
                  <a:srgbClr val="CE5C00"/>
                </a:solidFill>
                <a:latin typeface="Courier"/>
              </a:rPr>
              <a:t>=</a:t>
            </a:r>
            <a:r>
              <a:rPr lang="en-GB" sz="1000" dirty="0">
                <a:solidFill>
                  <a:srgbClr val="4E9A06"/>
                </a:solidFill>
                <a:latin typeface="Courier"/>
              </a:rPr>
              <a:t>newsbreak</a:t>
            </a:r>
          </a:p>
          <a:p>
            <a:pPr lvl="0" indent="0">
              <a:buNone/>
            </a:pPr>
            <a:r>
              <a:rPr lang="en-GB" sz="1000" dirty="0">
                <a:solidFill>
                  <a:srgbClr val="204A87"/>
                </a:solidFill>
                <a:latin typeface="Courier"/>
              </a:rPr>
              <a:t>countries</a:t>
            </a:r>
            <a:r>
              <a:rPr lang="en-GB" sz="1000" b="1" dirty="0">
                <a:solidFill>
                  <a:srgbClr val="CE5C00"/>
                </a:solidFill>
                <a:latin typeface="Courier"/>
              </a:rPr>
              <a:t>=</a:t>
            </a:r>
            <a:r>
              <a:rPr lang="en-GB" sz="1000" dirty="0">
                <a:solidFill>
                  <a:srgbClr val="4E9A06"/>
                </a:solidFill>
                <a:latin typeface="Courier"/>
              </a:rPr>
              <a:t>DE</a:t>
            </a:r>
          </a:p>
          <a:p>
            <a:pPr lvl="0" indent="0">
              <a:buNone/>
            </a:pPr>
            <a:r>
              <a:rPr lang="en-GB" sz="1000" dirty="0">
                <a:solidFill>
                  <a:srgbClr val="204A87"/>
                </a:solidFill>
                <a:latin typeface="Courier"/>
              </a:rPr>
              <a:t>cv</a:t>
            </a:r>
            <a:r>
              <a:rPr lang="en-GB" sz="1000" b="1" dirty="0">
                <a:solidFill>
                  <a:srgbClr val="CE5C00"/>
                </a:solidFill>
                <a:latin typeface="Courier"/>
              </a:rPr>
              <a:t>=</a:t>
            </a:r>
            <a:r>
              <a:rPr lang="en-GB" sz="1000" dirty="0">
                <a:solidFill>
                  <a:srgbClr val="4E9A06"/>
                </a:solidFill>
                <a:latin typeface="Courier"/>
              </a:rPr>
              <a:t>17.0.0.71</a:t>
            </a:r>
          </a:p>
          <a:p>
            <a:pPr lvl="0" indent="0">
              <a:buNone/>
            </a:pPr>
            <a:r>
              <a:rPr lang="en-GB" sz="1000" dirty="0" err="1">
                <a:solidFill>
                  <a:srgbClr val="204A87"/>
                </a:solidFill>
                <a:latin typeface="Courier"/>
              </a:rPr>
              <a:t>deviceID</a:t>
            </a:r>
            <a:r>
              <a:rPr lang="en-GB" sz="1000" b="1" dirty="0">
                <a:solidFill>
                  <a:srgbClr val="CE5C00"/>
                </a:solidFill>
                <a:latin typeface="Courier"/>
              </a:rPr>
              <a:t>=</a:t>
            </a:r>
            <a:r>
              <a:rPr lang="en-GB" sz="1000" dirty="0">
                <a:solidFill>
                  <a:srgbClr val="4E9A06"/>
                </a:solidFill>
                <a:latin typeface="Courier"/>
              </a:rPr>
              <a:t>0EC765F5-5CCE-44D2-8CF5-B3458F258E11</a:t>
            </a:r>
          </a:p>
          <a:p>
            <a:pPr lvl="0" indent="0">
              <a:buNone/>
            </a:pPr>
            <a:r>
              <a:rPr lang="en-GB" sz="1000" dirty="0" err="1">
                <a:solidFill>
                  <a:srgbClr val="204A87"/>
                </a:solidFill>
                <a:latin typeface="Courier"/>
              </a:rPr>
              <a:t>device_id_ios</a:t>
            </a:r>
            <a:r>
              <a:rPr lang="en-GB" sz="1000" b="1" dirty="0">
                <a:solidFill>
                  <a:srgbClr val="CE5C00"/>
                </a:solidFill>
                <a:latin typeface="Courier"/>
              </a:rPr>
              <a:t>=</a:t>
            </a:r>
            <a:r>
              <a:rPr lang="en-GB" sz="1000" dirty="0">
                <a:solidFill>
                  <a:srgbClr val="4E9A06"/>
                </a:solidFill>
                <a:latin typeface="Courier"/>
              </a:rPr>
              <a:t>0EC765F5-5CCE-44D2-8CF5-B3458F258E11</a:t>
            </a:r>
          </a:p>
          <a:p>
            <a:pPr lvl="0" indent="0">
              <a:buNone/>
            </a:pPr>
            <a:r>
              <a:rPr lang="en-GB" sz="1000" dirty="0">
                <a:solidFill>
                  <a:srgbClr val="204A87"/>
                </a:solidFill>
                <a:latin typeface="Courier"/>
              </a:rPr>
              <a:t>distribution</a:t>
            </a:r>
            <a:r>
              <a:rPr lang="en-GB" sz="1000" b="1" dirty="0">
                <a:solidFill>
                  <a:srgbClr val="CE5C00"/>
                </a:solidFill>
                <a:latin typeface="Courier"/>
              </a:rPr>
              <a:t>=</a:t>
            </a:r>
            <a:r>
              <a:rPr lang="en-GB" sz="1000" dirty="0" err="1">
                <a:solidFill>
                  <a:srgbClr val="4E9A06"/>
                </a:solidFill>
                <a:latin typeface="Courier"/>
              </a:rPr>
              <a:t>com.apple.Appstore</a:t>
            </a:r>
            <a:endParaRPr lang="en-GB" sz="1000" dirty="0">
              <a:solidFill>
                <a:srgbClr val="4E9A06"/>
              </a:solidFill>
              <a:latin typeface="Courier"/>
            </a:endParaRPr>
          </a:p>
          <a:p>
            <a:pPr lvl="0" indent="0">
              <a:buNone/>
            </a:pPr>
            <a:r>
              <a:rPr lang="en-GB" sz="1000" dirty="0" err="1">
                <a:solidFill>
                  <a:srgbClr val="204A87"/>
                </a:solidFill>
                <a:latin typeface="Courier"/>
              </a:rPr>
              <a:t>geo_data</a:t>
            </a:r>
            <a:r>
              <a:rPr lang="en-GB" sz="1000" b="1" dirty="0">
                <a:solidFill>
                  <a:srgbClr val="CE5C00"/>
                </a:solidFill>
                <a:latin typeface="Courier"/>
              </a:rPr>
              <a:t>=</a:t>
            </a:r>
            <a:r>
              <a:rPr lang="en-GB" sz="1000" dirty="0">
                <a:latin typeface="Courier"/>
              </a:rPr>
              <a:t>{</a:t>
            </a:r>
          </a:p>
          <a:p>
            <a:pPr lvl="0" indent="0">
              <a:buNone/>
            </a:pPr>
            <a:r>
              <a:rPr lang="en-GB" sz="1000" dirty="0">
                <a:solidFill>
                  <a:srgbClr val="4E9A06"/>
                </a:solidFill>
                <a:latin typeface="Courier"/>
              </a:rPr>
              <a:t>  "locality"</a:t>
            </a:r>
            <a:r>
              <a:rPr lang="en-GB" sz="1000" b="1" dirty="0">
                <a:solidFill>
                  <a:srgbClr val="CE5C00"/>
                </a:solidFill>
                <a:latin typeface="Courier"/>
              </a:rPr>
              <a:t>: </a:t>
            </a:r>
            <a:r>
              <a:rPr lang="en-GB" sz="1000" dirty="0">
                <a:solidFill>
                  <a:srgbClr val="4E9A06"/>
                </a:solidFill>
                <a:latin typeface="Courier"/>
              </a:rPr>
              <a:t>"Braunschweig"</a:t>
            </a:r>
            <a:r>
              <a:rPr lang="en-GB" sz="1000" b="1" dirty="0">
                <a:solidFill>
                  <a:srgbClr val="CE5C00"/>
                </a:solidFill>
                <a:latin typeface="Courier"/>
              </a:rPr>
              <a:t>, </a:t>
            </a:r>
            <a:r>
              <a:rPr lang="en-GB" sz="1000" dirty="0">
                <a:solidFill>
                  <a:srgbClr val="4E9A06"/>
                </a:solidFill>
                <a:latin typeface="Courier"/>
              </a:rPr>
              <a:t>"country"</a:t>
            </a:r>
            <a:r>
              <a:rPr lang="en-GB" sz="1000" b="1" dirty="0">
                <a:solidFill>
                  <a:srgbClr val="CE5C00"/>
                </a:solidFill>
                <a:latin typeface="Courier"/>
              </a:rPr>
              <a:t>: </a:t>
            </a:r>
            <a:r>
              <a:rPr lang="en-GB" sz="1000" dirty="0">
                <a:solidFill>
                  <a:srgbClr val="4E9A06"/>
                </a:solidFill>
                <a:latin typeface="Courier"/>
              </a:rPr>
              <a:t>"Deutschland"</a:t>
            </a:r>
            <a:r>
              <a:rPr lang="en-GB" sz="1000" b="1" dirty="0">
                <a:solidFill>
                  <a:srgbClr val="CE5C00"/>
                </a:solidFill>
                <a:latin typeface="Courier"/>
              </a:rPr>
              <a:t>, </a:t>
            </a:r>
            <a:r>
              <a:rPr lang="en-GB" sz="1000" dirty="0">
                <a:solidFill>
                  <a:srgbClr val="4E9A06"/>
                </a:solidFill>
                <a:latin typeface="Courier"/>
              </a:rPr>
              <a:t>"</a:t>
            </a:r>
            <a:r>
              <a:rPr lang="en-GB" sz="1000" dirty="0" err="1">
                <a:solidFill>
                  <a:srgbClr val="4E9A06"/>
                </a:solidFill>
                <a:latin typeface="Courier"/>
              </a:rPr>
              <a:t>subLocality</a:t>
            </a:r>
            <a:r>
              <a:rPr lang="en-GB" sz="1000" dirty="0">
                <a:solidFill>
                  <a:srgbClr val="4E9A06"/>
                </a:solidFill>
                <a:latin typeface="Courier"/>
              </a:rPr>
              <a:t>"</a:t>
            </a:r>
            <a:r>
              <a:rPr lang="en-GB" sz="1000" b="1" dirty="0">
                <a:solidFill>
                  <a:srgbClr val="CE5C00"/>
                </a:solidFill>
                <a:latin typeface="Courier"/>
              </a:rPr>
              <a:t>: </a:t>
            </a:r>
            <a:r>
              <a:rPr lang="en-GB" sz="1000" dirty="0">
                <a:solidFill>
                  <a:srgbClr val="4E9A06"/>
                </a:solidFill>
                <a:latin typeface="Courier"/>
              </a:rPr>
              <a:t>"</a:t>
            </a:r>
            <a:r>
              <a:rPr lang="en-GB" sz="1000" dirty="0" err="1">
                <a:solidFill>
                  <a:srgbClr val="4E9A06"/>
                </a:solidFill>
                <a:latin typeface="Courier"/>
              </a:rPr>
              <a:t>Südstadt-Rautheim</a:t>
            </a:r>
            <a:r>
              <a:rPr lang="en-GB" sz="1000" dirty="0">
                <a:solidFill>
                  <a:srgbClr val="4E9A06"/>
                </a:solidFill>
                <a:latin typeface="Courier"/>
              </a:rPr>
              <a:t>"</a:t>
            </a:r>
            <a:r>
              <a:rPr lang="en-GB" sz="1000" b="1" dirty="0">
                <a:solidFill>
                  <a:srgbClr val="CE5C00"/>
                </a:solidFill>
                <a:latin typeface="Courier"/>
              </a:rPr>
              <a:t>,</a:t>
            </a:r>
          </a:p>
          <a:p>
            <a:pPr lvl="0" indent="0">
              <a:buNone/>
            </a:pPr>
            <a:r>
              <a:rPr lang="en-GB" sz="1000" dirty="0">
                <a:solidFill>
                  <a:srgbClr val="4E9A06"/>
                </a:solidFill>
                <a:latin typeface="Courier"/>
              </a:rPr>
              <a:t>  "subThoroughfare"</a:t>
            </a:r>
            <a:r>
              <a:rPr lang="en-GB" sz="1000" b="1" dirty="0">
                <a:solidFill>
                  <a:srgbClr val="CE5C00"/>
                </a:solidFill>
                <a:latin typeface="Courier"/>
              </a:rPr>
              <a:t>:</a:t>
            </a:r>
            <a:r>
              <a:rPr lang="en-GB" sz="1000" dirty="0">
                <a:solidFill>
                  <a:srgbClr val="4E9A06"/>
                </a:solidFill>
                <a:latin typeface="Courier"/>
              </a:rPr>
              <a:t>"7"</a:t>
            </a:r>
            <a:r>
              <a:rPr lang="en-GB" sz="1000" b="1" dirty="0">
                <a:solidFill>
                  <a:srgbClr val="CE5C00"/>
                </a:solidFill>
                <a:latin typeface="Courier"/>
              </a:rPr>
              <a:t>, </a:t>
            </a:r>
            <a:r>
              <a:rPr lang="en-GB" sz="1000" dirty="0">
                <a:solidFill>
                  <a:srgbClr val="4E9A06"/>
                </a:solidFill>
                <a:latin typeface="Courier"/>
              </a:rPr>
              <a:t>"</a:t>
            </a:r>
            <a:r>
              <a:rPr lang="en-GB" sz="1000" dirty="0" err="1">
                <a:solidFill>
                  <a:srgbClr val="4E9A06"/>
                </a:solidFill>
                <a:latin typeface="Courier"/>
              </a:rPr>
              <a:t>administrativeArea</a:t>
            </a:r>
            <a:r>
              <a:rPr lang="en-GB" sz="1000" dirty="0">
                <a:solidFill>
                  <a:srgbClr val="4E9A06"/>
                </a:solidFill>
                <a:latin typeface="Courier"/>
              </a:rPr>
              <a:t>"</a:t>
            </a:r>
            <a:r>
              <a:rPr lang="en-GB" sz="1000" b="1" dirty="0">
                <a:solidFill>
                  <a:srgbClr val="CE5C00"/>
                </a:solidFill>
                <a:latin typeface="Courier"/>
              </a:rPr>
              <a:t>: </a:t>
            </a:r>
            <a:r>
              <a:rPr lang="en-GB" sz="1000" dirty="0">
                <a:solidFill>
                  <a:srgbClr val="4E9A06"/>
                </a:solidFill>
                <a:latin typeface="Courier"/>
              </a:rPr>
              <a:t>"Niedersachsen"</a:t>
            </a:r>
            <a:r>
              <a:rPr lang="en-GB" sz="1000" b="1" dirty="0">
                <a:solidFill>
                  <a:srgbClr val="CE5C00"/>
                </a:solidFill>
                <a:latin typeface="Courier"/>
              </a:rPr>
              <a:t>, </a:t>
            </a:r>
            <a:r>
              <a:rPr lang="en-GB" sz="1000" dirty="0">
                <a:solidFill>
                  <a:srgbClr val="4E9A06"/>
                </a:solidFill>
                <a:latin typeface="Courier"/>
              </a:rPr>
              <a:t>"</a:t>
            </a:r>
            <a:r>
              <a:rPr lang="en-GB" sz="1000" dirty="0" err="1">
                <a:solidFill>
                  <a:srgbClr val="4E9A06"/>
                </a:solidFill>
                <a:latin typeface="Courier"/>
              </a:rPr>
              <a:t>ISOcountryCode</a:t>
            </a:r>
            <a:r>
              <a:rPr lang="en-GB" sz="1000" dirty="0">
                <a:solidFill>
                  <a:srgbClr val="4E9A06"/>
                </a:solidFill>
                <a:latin typeface="Courier"/>
              </a:rPr>
              <a:t>"</a:t>
            </a:r>
            <a:r>
              <a:rPr lang="en-GB" sz="1000" b="1" dirty="0">
                <a:solidFill>
                  <a:srgbClr val="CE5C00"/>
                </a:solidFill>
                <a:latin typeface="Courier"/>
              </a:rPr>
              <a:t>: </a:t>
            </a:r>
            <a:r>
              <a:rPr lang="en-GB" sz="1000" dirty="0">
                <a:solidFill>
                  <a:srgbClr val="4E9A06"/>
                </a:solidFill>
                <a:latin typeface="Courier"/>
              </a:rPr>
              <a:t>"DE"</a:t>
            </a:r>
            <a:r>
              <a:rPr lang="en-GB" sz="1000" b="1" dirty="0">
                <a:solidFill>
                  <a:srgbClr val="CE5C00"/>
                </a:solidFill>
                <a:latin typeface="Courier"/>
              </a:rPr>
              <a:t>,</a:t>
            </a:r>
          </a:p>
          <a:p>
            <a:pPr lvl="0" indent="0">
              <a:buNone/>
            </a:pPr>
            <a:r>
              <a:rPr lang="en-GB" sz="1000" b="1" dirty="0">
                <a:solidFill>
                  <a:srgbClr val="CE5C00"/>
                </a:solidFill>
                <a:latin typeface="Courier"/>
              </a:rPr>
              <a:t>  </a:t>
            </a:r>
            <a:r>
              <a:rPr lang="en-GB" sz="1000" dirty="0">
                <a:solidFill>
                  <a:srgbClr val="4E9A06"/>
                </a:solidFill>
                <a:latin typeface="Courier"/>
              </a:rPr>
              <a:t>"</a:t>
            </a:r>
            <a:r>
              <a:rPr lang="en-GB" sz="1000" dirty="0" err="1">
                <a:solidFill>
                  <a:srgbClr val="4E9A06"/>
                </a:solidFill>
                <a:latin typeface="Courier"/>
              </a:rPr>
              <a:t>postalCode</a:t>
            </a:r>
            <a:r>
              <a:rPr lang="en-GB" sz="1000" dirty="0">
                <a:solidFill>
                  <a:srgbClr val="4E9A06"/>
                </a:solidFill>
                <a:latin typeface="Courier"/>
              </a:rPr>
              <a:t>"</a:t>
            </a:r>
            <a:r>
              <a:rPr lang="en-GB" sz="1000" b="1" dirty="0">
                <a:solidFill>
                  <a:srgbClr val="CE5C00"/>
                </a:solidFill>
                <a:latin typeface="Courier"/>
              </a:rPr>
              <a:t>: </a:t>
            </a:r>
            <a:r>
              <a:rPr lang="en-GB" sz="1000" dirty="0">
                <a:solidFill>
                  <a:srgbClr val="4E9A06"/>
                </a:solidFill>
                <a:latin typeface="Courier"/>
              </a:rPr>
              <a:t>"38126"</a:t>
            </a:r>
            <a:r>
              <a:rPr lang="en-GB" sz="1000" b="1" dirty="0">
                <a:solidFill>
                  <a:srgbClr val="CE5C00"/>
                </a:solidFill>
                <a:latin typeface="Courier"/>
              </a:rPr>
              <a:t>, </a:t>
            </a:r>
            <a:r>
              <a:rPr lang="en-GB" sz="1000" dirty="0">
                <a:solidFill>
                  <a:srgbClr val="4E9A06"/>
                </a:solidFill>
                <a:latin typeface="Courier"/>
              </a:rPr>
              <a:t>"thoroughfare"</a:t>
            </a:r>
            <a:r>
              <a:rPr lang="en-GB" sz="1000" b="1" dirty="0">
                <a:solidFill>
                  <a:srgbClr val="CE5C00"/>
                </a:solidFill>
                <a:latin typeface="Courier"/>
              </a:rPr>
              <a:t>: </a:t>
            </a:r>
            <a:r>
              <a:rPr lang="en-GB" sz="1000" dirty="0">
                <a:solidFill>
                  <a:srgbClr val="4E9A06"/>
                </a:solidFill>
                <a:latin typeface="Courier"/>
              </a:rPr>
              <a:t>"</a:t>
            </a:r>
            <a:r>
              <a:rPr lang="en-GB" sz="1000" dirty="0" err="1">
                <a:solidFill>
                  <a:srgbClr val="4E9A06"/>
                </a:solidFill>
                <a:latin typeface="Courier"/>
              </a:rPr>
              <a:t>Schreinerweg</a:t>
            </a:r>
            <a:r>
              <a:rPr lang="en-GB" sz="1000" dirty="0">
                <a:solidFill>
                  <a:srgbClr val="4E9A06"/>
                </a:solidFill>
                <a:latin typeface="Courier"/>
              </a:rPr>
              <a:t>"</a:t>
            </a:r>
          </a:p>
          <a:p>
            <a:pPr lvl="0" indent="0">
              <a:buNone/>
            </a:pPr>
            <a:r>
              <a:rPr lang="en-GB" sz="1000" dirty="0">
                <a:latin typeface="Courier"/>
              </a:rPr>
              <a:t>}</a:t>
            </a:r>
            <a:endParaRPr lang="en-GB" sz="1000" b="1" dirty="0">
              <a:solidFill>
                <a:srgbClr val="CE5C00"/>
              </a:solidFill>
              <a:latin typeface="Courier"/>
            </a:endParaRPr>
          </a:p>
          <a:p>
            <a:pPr lvl="0" indent="0">
              <a:buNone/>
            </a:pPr>
            <a:r>
              <a:rPr lang="en-GB" sz="1000" dirty="0">
                <a:solidFill>
                  <a:srgbClr val="204A87"/>
                </a:solidFill>
                <a:latin typeface="Courier"/>
              </a:rPr>
              <a:t>languages</a:t>
            </a:r>
            <a:r>
              <a:rPr lang="en-GB" sz="1000" b="1" dirty="0">
                <a:solidFill>
                  <a:srgbClr val="CE5C00"/>
                </a:solidFill>
                <a:latin typeface="Courier"/>
              </a:rPr>
              <a:t>=</a:t>
            </a:r>
            <a:r>
              <a:rPr lang="en-GB" sz="1000" dirty="0">
                <a:solidFill>
                  <a:srgbClr val="4E9A06"/>
                </a:solidFill>
                <a:latin typeface="Courier"/>
              </a:rPr>
              <a:t>de</a:t>
            </a:r>
          </a:p>
          <a:p>
            <a:pPr lvl="0" indent="0">
              <a:buNone/>
            </a:pPr>
            <a:r>
              <a:rPr lang="en-GB" sz="1000" dirty="0">
                <a:solidFill>
                  <a:srgbClr val="204A87"/>
                </a:solidFill>
                <a:latin typeface="Courier"/>
              </a:rPr>
              <a:t>latitude</a:t>
            </a:r>
            <a:r>
              <a:rPr lang="en-GB" sz="1000" b="1" dirty="0">
                <a:solidFill>
                  <a:srgbClr val="CE5C00"/>
                </a:solidFill>
                <a:latin typeface="Courier"/>
              </a:rPr>
              <a:t>=</a:t>
            </a:r>
            <a:r>
              <a:rPr lang="en-GB" sz="1000" dirty="0">
                <a:solidFill>
                  <a:srgbClr val="0000CF"/>
                </a:solidFill>
                <a:latin typeface="Courier"/>
              </a:rPr>
              <a:t>52.23529241882057</a:t>
            </a:r>
            <a:endParaRPr lang="en-GB" sz="1000" b="1" dirty="0">
              <a:solidFill>
                <a:srgbClr val="CE5C00"/>
              </a:solidFill>
              <a:latin typeface="Courier"/>
            </a:endParaRPr>
          </a:p>
          <a:p>
            <a:pPr lvl="0" indent="0">
              <a:buNone/>
            </a:pPr>
            <a:r>
              <a:rPr lang="en-GB" sz="1000" dirty="0">
                <a:solidFill>
                  <a:srgbClr val="204A87"/>
                </a:solidFill>
                <a:latin typeface="Courier"/>
              </a:rPr>
              <a:t>longitude</a:t>
            </a:r>
            <a:r>
              <a:rPr lang="en-GB" sz="1000" b="1" dirty="0">
                <a:solidFill>
                  <a:srgbClr val="CE5C00"/>
                </a:solidFill>
                <a:latin typeface="Courier"/>
              </a:rPr>
              <a:t>=</a:t>
            </a:r>
            <a:r>
              <a:rPr lang="en-GB" sz="1000" dirty="0">
                <a:solidFill>
                  <a:srgbClr val="0000CF"/>
                </a:solidFill>
                <a:latin typeface="Courier"/>
              </a:rPr>
              <a:t>10.56423577475987</a:t>
            </a:r>
            <a:endParaRPr lang="en-GB" sz="1000" b="1" dirty="0">
              <a:solidFill>
                <a:srgbClr val="CE5C00"/>
              </a:solidFill>
              <a:latin typeface="Courier"/>
            </a:endParaRPr>
          </a:p>
          <a:p>
            <a:pPr lvl="0" indent="0">
              <a:buNone/>
            </a:pPr>
            <a:r>
              <a:rPr lang="en-GB" sz="1000" dirty="0">
                <a:solidFill>
                  <a:srgbClr val="204A87"/>
                </a:solidFill>
                <a:latin typeface="Courier"/>
              </a:rPr>
              <a:t>net</a:t>
            </a:r>
            <a:r>
              <a:rPr lang="en-GB" sz="1000" b="1" dirty="0">
                <a:solidFill>
                  <a:srgbClr val="CE5C00"/>
                </a:solidFill>
                <a:latin typeface="Courier"/>
              </a:rPr>
              <a:t>=</a:t>
            </a:r>
            <a:r>
              <a:rPr lang="en-GB" sz="1000" dirty="0" err="1">
                <a:solidFill>
                  <a:srgbClr val="4E9A06"/>
                </a:solidFill>
                <a:latin typeface="Courier"/>
              </a:rPr>
              <a:t>wifi</a:t>
            </a:r>
            <a:endParaRPr lang="en-GB" sz="1000" dirty="0">
              <a:solidFill>
                <a:srgbClr val="4E9A06"/>
              </a:solidFill>
              <a:latin typeface="Courier"/>
            </a:endParaRPr>
          </a:p>
          <a:p>
            <a:pPr lvl="0" indent="0">
              <a:buNone/>
            </a:pPr>
            <a:r>
              <a:rPr lang="en-GB" sz="1000" dirty="0" err="1">
                <a:solidFill>
                  <a:srgbClr val="204A87"/>
                </a:solidFill>
                <a:latin typeface="Courier"/>
              </a:rPr>
              <a:t>pf_token_id</a:t>
            </a:r>
            <a:r>
              <a:rPr lang="en-GB" sz="1000" b="1" dirty="0">
                <a:solidFill>
                  <a:srgbClr val="CE5C00"/>
                </a:solidFill>
                <a:latin typeface="Courier"/>
              </a:rPr>
              <a:t>=</a:t>
            </a:r>
            <a:r>
              <a:rPr lang="en-GB" sz="1000" dirty="0">
                <a:solidFill>
                  <a:srgbClr val="4E9A06"/>
                </a:solidFill>
                <a:latin typeface="Courier"/>
              </a:rPr>
              <a:t>000J4bYK</a:t>
            </a:r>
          </a:p>
          <a:p>
            <a:pPr lvl="0" indent="0">
              <a:buNone/>
            </a:pPr>
            <a:r>
              <a:rPr lang="en-GB" sz="1000" dirty="0">
                <a:solidFill>
                  <a:srgbClr val="204A87"/>
                </a:solidFill>
                <a:latin typeface="Courier"/>
              </a:rPr>
              <a:t>platform</a:t>
            </a:r>
            <a:r>
              <a:rPr lang="en-GB" sz="1000" b="1" dirty="0">
                <a:solidFill>
                  <a:srgbClr val="CE5C00"/>
                </a:solidFill>
                <a:latin typeface="Courier"/>
              </a:rPr>
              <a:t>=</a:t>
            </a:r>
            <a:r>
              <a:rPr lang="en-GB" sz="1000" dirty="0">
                <a:solidFill>
                  <a:srgbClr val="0000CF"/>
                </a:solidFill>
                <a:latin typeface="Courier"/>
              </a:rPr>
              <a:t>0</a:t>
            </a:r>
            <a:endParaRPr lang="en-GB" sz="1000" b="1" dirty="0">
              <a:solidFill>
                <a:srgbClr val="CE5C00"/>
              </a:solidFill>
              <a:latin typeface="Courier"/>
            </a:endParaRPr>
          </a:p>
          <a:p>
            <a:pPr lvl="0" indent="0">
              <a:buNone/>
            </a:pPr>
            <a:r>
              <a:rPr lang="en-GB" sz="1000" dirty="0" err="1">
                <a:solidFill>
                  <a:srgbClr val="204A87"/>
                </a:solidFill>
                <a:latin typeface="Courier"/>
              </a:rPr>
              <a:t>profile_id</a:t>
            </a:r>
            <a:r>
              <a:rPr lang="en-GB" sz="1000" b="1" dirty="0">
                <a:solidFill>
                  <a:srgbClr val="CE5C00"/>
                </a:solidFill>
                <a:latin typeface="Courier"/>
              </a:rPr>
              <a:t>=</a:t>
            </a:r>
            <a:r>
              <a:rPr lang="en-GB" sz="1000" dirty="0">
                <a:solidFill>
                  <a:srgbClr val="4E9A06"/>
                </a:solidFill>
                <a:latin typeface="Courier"/>
              </a:rPr>
              <a:t>000J4bYK</a:t>
            </a:r>
          </a:p>
          <a:p>
            <a:pPr lvl="0" indent="0">
              <a:buNone/>
            </a:pPr>
            <a:r>
              <a:rPr lang="en-GB" sz="1000" dirty="0">
                <a:solidFill>
                  <a:srgbClr val="204A87"/>
                </a:solidFill>
                <a:latin typeface="Courier"/>
              </a:rPr>
              <a:t>version</a:t>
            </a:r>
            <a:r>
              <a:rPr lang="en-GB" sz="1000" b="1" dirty="0">
                <a:solidFill>
                  <a:srgbClr val="CE5C00"/>
                </a:solidFill>
                <a:latin typeface="Courier"/>
              </a:rPr>
              <a:t>=</a:t>
            </a:r>
            <a:r>
              <a:rPr lang="en-GB" sz="1000" dirty="0">
                <a:solidFill>
                  <a:srgbClr val="0000CF"/>
                </a:solidFill>
                <a:latin typeface="Courier"/>
              </a:rPr>
              <a:t>020066</a:t>
            </a:r>
          </a:p>
        </p:txBody>
      </p:sp>
      <p:sp>
        <p:nvSpPr>
          <p:cNvPr id="5" name="TextBox 4">
            <a:extLst>
              <a:ext uri="{FF2B5EF4-FFF2-40B4-BE49-F238E27FC236}">
                <a16:creationId xmlns:a16="http://schemas.microsoft.com/office/drawing/2014/main" id="{D3C38099-50B6-4F43-B7B8-E400C471A2B2}"/>
              </a:ext>
            </a:extLst>
          </p:cNvPr>
          <p:cNvSpPr txBox="1"/>
          <p:nvPr/>
        </p:nvSpPr>
        <p:spPr>
          <a:xfrm>
            <a:off x="2149733" y="359071"/>
            <a:ext cx="6387597" cy="276999"/>
          </a:xfrm>
          <a:prstGeom prst="rect">
            <a:avLst/>
          </a:prstGeom>
          <a:noFill/>
        </p:spPr>
        <p:txBody>
          <a:bodyPr wrap="square">
            <a:spAutoFit/>
          </a:bodyPr>
          <a:lstStyle/>
          <a:p>
            <a:pPr marL="0" lvl="0" indent="0">
              <a:buNone/>
            </a:pPr>
            <a:r>
              <a:rPr lang="en-GB" sz="1200" dirty="0">
                <a:latin typeface="Courier"/>
              </a:rPr>
              <a:t>GET https://api.newsbreakapp.de/Website/user/binding-location</a:t>
            </a:r>
          </a:p>
        </p:txBody>
      </p:sp>
    </p:spTree>
    <p:extLst>
      <p:ext uri="{BB962C8B-B14F-4D97-AF65-F5344CB8AC3E}">
        <p14:creationId xmlns:p14="http://schemas.microsoft.com/office/powerpoint/2010/main" val="16404475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842E09-CCA5-42DC-99E7-7545A4E76F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7016" y="298940"/>
            <a:ext cx="8349967" cy="3969235"/>
          </a:xfrm>
        </p:spPr>
      </p:pic>
      <p:sp>
        <p:nvSpPr>
          <p:cNvPr id="7" name="TextBox 6">
            <a:extLst>
              <a:ext uri="{FF2B5EF4-FFF2-40B4-BE49-F238E27FC236}">
                <a16:creationId xmlns:a16="http://schemas.microsoft.com/office/drawing/2014/main" id="{A45C339B-C66E-438A-BC6A-79341742EE74}"/>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https://apps.apple.com/us/app/4-pics-1-word/id595558452</a:t>
            </a:r>
            <a:endParaRPr lang="en-GB" sz="800" dirty="0"/>
          </a:p>
        </p:txBody>
      </p:sp>
    </p:spTree>
    <p:extLst>
      <p:ext uri="{BB962C8B-B14F-4D97-AF65-F5344CB8AC3E}">
        <p14:creationId xmlns:p14="http://schemas.microsoft.com/office/powerpoint/2010/main" val="7292187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F4A-5759-4225-A768-2FA0471B0F24}"/>
              </a:ext>
            </a:extLst>
          </p:cNvPr>
          <p:cNvSpPr>
            <a:spLocks noGrp="1"/>
          </p:cNvSpPr>
          <p:nvPr>
            <p:ph type="title"/>
          </p:nvPr>
        </p:nvSpPr>
        <p:spPr/>
        <p:txBody>
          <a:bodyPr/>
          <a:lstStyle/>
          <a:p>
            <a:r>
              <a:rPr lang="en-GB" dirty="0"/>
              <a:t>4 Pics 1 Word</a:t>
            </a:r>
          </a:p>
        </p:txBody>
      </p:sp>
      <p:sp>
        <p:nvSpPr>
          <p:cNvPr id="3" name="Content Placeholder 2">
            <a:extLst>
              <a:ext uri="{FF2B5EF4-FFF2-40B4-BE49-F238E27FC236}">
                <a16:creationId xmlns:a16="http://schemas.microsoft.com/office/drawing/2014/main" id="{92841112-77C6-4315-A9DC-03DA93314A33}"/>
              </a:ext>
            </a:extLst>
          </p:cNvPr>
          <p:cNvSpPr>
            <a:spLocks noGrp="1"/>
          </p:cNvSpPr>
          <p:nvPr>
            <p:ph idx="1"/>
          </p:nvPr>
        </p:nvSpPr>
        <p:spPr>
          <a:xfrm>
            <a:off x="431799" y="706575"/>
            <a:ext cx="4032000" cy="3420000"/>
          </a:xfrm>
        </p:spPr>
        <p:txBody>
          <a:bodyPr/>
          <a:lstStyle/>
          <a:p>
            <a:r>
              <a:rPr lang="en-GB" sz="1000" dirty="0">
                <a:solidFill>
                  <a:srgbClr val="204A87"/>
                </a:solidFill>
                <a:latin typeface="Courier"/>
              </a:rPr>
              <a:t>"ANON_ID"</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"XZ79F5056E-A25F-4016-BC4B-B36C2AC15F22"</a:t>
            </a:r>
            <a:r>
              <a:rPr lang="en-GB" sz="1000" dirty="0">
                <a:solidFill>
                  <a:srgbClr val="000000"/>
                </a:solidFill>
                <a:latin typeface="Courier"/>
              </a:rPr>
              <a:t>,</a:t>
            </a:r>
          </a:p>
          <a:p>
            <a:r>
              <a:rPr lang="en-GB" sz="1000" dirty="0">
                <a:solidFill>
                  <a:srgbClr val="204A87"/>
                </a:solidFill>
                <a:latin typeface="Courier"/>
              </a:rPr>
              <a:t>"SCREEN_HEIGHT"</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"667"</a:t>
            </a:r>
            <a:r>
              <a:rPr lang="en-GB" sz="1000" dirty="0">
                <a:solidFill>
                  <a:srgbClr val="000000"/>
                </a:solidFill>
                <a:latin typeface="Courier"/>
              </a:rPr>
              <a:t>,</a:t>
            </a:r>
            <a:br>
              <a:rPr lang="en-GB" sz="1000" dirty="0"/>
            </a:br>
            <a:r>
              <a:rPr lang="en-GB" sz="1000" dirty="0">
                <a:solidFill>
                  <a:srgbClr val="204A87"/>
                </a:solidFill>
                <a:latin typeface="Courier"/>
              </a:rPr>
              <a:t>"SCREEN_WIDTH"</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"375"</a:t>
            </a:r>
            <a:r>
              <a:rPr lang="en-GB" sz="1000" dirty="0">
                <a:solidFill>
                  <a:srgbClr val="000000"/>
                </a:solidFill>
                <a:latin typeface="Courier"/>
              </a:rPr>
              <a:t>,</a:t>
            </a:r>
          </a:p>
          <a:p>
            <a:r>
              <a:rPr lang="en-GB" sz="1000" dirty="0">
                <a:solidFill>
                  <a:srgbClr val="204A87"/>
                </a:solidFill>
                <a:latin typeface="Courier"/>
              </a:rPr>
              <a:t>"ORIENTATION"</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"3"</a:t>
            </a:r>
            <a:r>
              <a:rPr lang="en-GB" sz="1000" dirty="0">
                <a:solidFill>
                  <a:srgbClr val="000000"/>
                </a:solidFill>
                <a:latin typeface="Courier"/>
              </a:rPr>
              <a:t>,</a:t>
            </a:r>
            <a:br>
              <a:rPr lang="en-GB" sz="1000" dirty="0"/>
            </a:br>
            <a:r>
              <a:rPr lang="en-GB" sz="1000" dirty="0">
                <a:solidFill>
                  <a:srgbClr val="204A87"/>
                </a:solidFill>
                <a:latin typeface="Courier"/>
              </a:rPr>
              <a:t>"ROOTED"</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"2"</a:t>
            </a:r>
            <a:r>
              <a:rPr lang="en-GB" sz="1000" dirty="0">
                <a:solidFill>
                  <a:srgbClr val="000000"/>
                </a:solidFill>
                <a:latin typeface="Courier"/>
              </a:rPr>
              <a:t>,</a:t>
            </a:r>
            <a:br>
              <a:rPr lang="en-GB" sz="1000" dirty="0"/>
            </a:br>
            <a:r>
              <a:rPr lang="en-GB" sz="1000" dirty="0">
                <a:solidFill>
                  <a:srgbClr val="204A87"/>
                </a:solidFill>
                <a:latin typeface="Courier"/>
              </a:rPr>
              <a:t>"LOCALE"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de_DE</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"IDFA_FLAG"</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"0"</a:t>
            </a:r>
            <a:r>
              <a:rPr lang="en-GB" sz="1000" dirty="0">
                <a:solidFill>
                  <a:srgbClr val="000000"/>
                </a:solidFill>
                <a:latin typeface="Courier"/>
              </a:rPr>
              <a:t>,</a:t>
            </a:r>
            <a:br>
              <a:rPr lang="en-GB" sz="1000" dirty="0"/>
            </a:br>
            <a:r>
              <a:rPr lang="en-GB" sz="1000" dirty="0">
                <a:solidFill>
                  <a:srgbClr val="204A87"/>
                </a:solidFill>
                <a:latin typeface="Courier"/>
              </a:rPr>
              <a:t>"UNITY"</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"0"</a:t>
            </a:r>
            <a:r>
              <a:rPr lang="en-GB" sz="1000" dirty="0">
                <a:solidFill>
                  <a:srgbClr val="000000"/>
                </a:solidFill>
                <a:latin typeface="Courier"/>
              </a:rPr>
              <a:t>,</a:t>
            </a:r>
            <a:br>
              <a:rPr lang="en-GB" sz="1000" dirty="0"/>
            </a:br>
            <a:r>
              <a:rPr lang="en-GB" sz="1000" dirty="0">
                <a:solidFill>
                  <a:srgbClr val="204A87"/>
                </a:solidFill>
                <a:latin typeface="Courier"/>
              </a:rPr>
              <a:t>"DATA_PROCESSING_OPTIONS_STATE"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"null"</a:t>
            </a:r>
            <a:r>
              <a:rPr lang="en-GB" sz="1000" dirty="0">
                <a:solidFill>
                  <a:srgbClr val="000000"/>
                </a:solidFill>
                <a:latin typeface="Courier"/>
              </a:rPr>
              <a:t>,</a:t>
            </a:r>
            <a:br>
              <a:rPr lang="en-GB" sz="1000" dirty="0"/>
            </a:br>
            <a:r>
              <a:rPr lang="en-GB" sz="1000" dirty="0">
                <a:solidFill>
                  <a:srgbClr val="204A87"/>
                </a:solidFill>
                <a:latin typeface="Courier"/>
              </a:rPr>
              <a:t>"DEBUGGER_ATTACHED"</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"0"</a:t>
            </a:r>
            <a:r>
              <a:rPr lang="en-GB" sz="1000" dirty="0">
                <a:solidFill>
                  <a:srgbClr val="000000"/>
                </a:solidFill>
                <a:latin typeface="Courier"/>
              </a:rPr>
              <a:t>,</a:t>
            </a:r>
            <a:br>
              <a:rPr lang="en-GB" sz="1000" dirty="0"/>
            </a:br>
            <a:r>
              <a:rPr lang="en-GB" sz="1000" dirty="0">
                <a:solidFill>
                  <a:srgbClr val="204A87"/>
                </a:solidFill>
                <a:latin typeface="Courier"/>
              </a:rPr>
              <a:t>"COCOS2D"</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"0"</a:t>
            </a:r>
            <a:r>
              <a:rPr lang="en-GB" sz="1000" dirty="0">
                <a:solidFill>
                  <a:srgbClr val="000000"/>
                </a:solidFill>
                <a:latin typeface="Courier"/>
              </a:rPr>
              <a:t>,</a:t>
            </a:r>
            <a:br>
              <a:rPr lang="en-GB" sz="1000" dirty="0"/>
            </a:br>
            <a:r>
              <a:rPr lang="en-GB" sz="1000" dirty="0">
                <a:solidFill>
                  <a:srgbClr val="204A87"/>
                </a:solidFill>
                <a:latin typeface="Courier"/>
              </a:rPr>
              <a:t>"MEDIATION_SERVICE"</a:t>
            </a:r>
            <a:r>
              <a:rPr lang="en-GB" sz="1000" dirty="0">
                <a:solidFill>
                  <a:srgbClr val="000000"/>
                </a:solidFill>
                <a:latin typeface="Courier"/>
              </a:rPr>
              <a:t>:</a:t>
            </a:r>
            <a:r>
              <a:rPr lang="en-GB" sz="1000" dirty="0">
                <a:latin typeface="Courier"/>
              </a:rPr>
              <a:t> </a:t>
            </a:r>
          </a:p>
          <a:p>
            <a:r>
              <a:rPr lang="en-GB" sz="1000" dirty="0">
                <a:solidFill>
                  <a:srgbClr val="4E9A06"/>
                </a:solidFill>
                <a:latin typeface="Courier"/>
              </a:rPr>
              <a:t>  "GOOGLE_afma-sdk-i-v7.69.0: 6.2.1.0"</a:t>
            </a:r>
            <a:r>
              <a:rPr lang="en-GB" sz="1000" dirty="0">
                <a:solidFill>
                  <a:srgbClr val="000000"/>
                </a:solidFill>
                <a:latin typeface="Courier"/>
              </a:rPr>
              <a:t>,</a:t>
            </a:r>
            <a:br>
              <a:rPr lang="en-GB" sz="1000" dirty="0"/>
            </a:br>
            <a:r>
              <a:rPr lang="en-GB" sz="1000" dirty="0">
                <a:solidFill>
                  <a:srgbClr val="204A87"/>
                </a:solidFill>
                <a:latin typeface="Courier"/>
              </a:rPr>
              <a:t>"BUNDLE"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"de.lotum.4pics1word"</a:t>
            </a:r>
            <a:r>
              <a:rPr lang="en-GB" sz="1000" dirty="0">
                <a:solidFill>
                  <a:srgbClr val="000000"/>
                </a:solidFill>
                <a:latin typeface="Courier"/>
              </a:rPr>
              <a:t>,</a:t>
            </a:r>
            <a:br>
              <a:rPr lang="en-GB" sz="1000" dirty="0"/>
            </a:br>
            <a:r>
              <a:rPr lang="en-GB" sz="1000" dirty="0">
                <a:solidFill>
                  <a:srgbClr val="204A87"/>
                </a:solidFill>
                <a:latin typeface="Courier"/>
              </a:rPr>
              <a:t>"DATA_PROCESSING_OPTIONS_COUNTRY"</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"null"</a:t>
            </a:r>
            <a:r>
              <a:rPr lang="en-GB" sz="1000" dirty="0">
                <a:solidFill>
                  <a:srgbClr val="000000"/>
                </a:solidFill>
                <a:latin typeface="Courier"/>
              </a:rPr>
              <a:t>,</a:t>
            </a:r>
            <a:br>
              <a:rPr lang="en-GB" sz="1000" dirty="0"/>
            </a:br>
            <a:r>
              <a:rPr lang="en-GB" sz="1000" dirty="0">
                <a:solidFill>
                  <a:srgbClr val="204A87"/>
                </a:solidFill>
                <a:latin typeface="Courier"/>
              </a:rPr>
              <a:t>"DENSITY"</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"2"</a:t>
            </a:r>
            <a:r>
              <a:rPr lang="en-GB" sz="1000" dirty="0">
                <a:solidFill>
                  <a:srgbClr val="000000"/>
                </a:solidFill>
                <a:latin typeface="Courier"/>
              </a:rPr>
              <a:t>,</a:t>
            </a:r>
            <a:br>
              <a:rPr lang="en-GB" sz="1000" dirty="0"/>
            </a:br>
            <a:r>
              <a:rPr lang="en-GB" sz="1000" dirty="0">
                <a:solidFill>
                  <a:srgbClr val="204A87"/>
                </a:solidFill>
                <a:latin typeface="Courier"/>
              </a:rPr>
              <a:t>"AD_EXPERIENCE_TYPE"</a:t>
            </a:r>
            <a:r>
              <a:rPr lang="en-GB" sz="1000" dirty="0">
                <a:solidFill>
                  <a:srgbClr val="000000"/>
                </a:solidFill>
                <a:latin typeface="Courier"/>
              </a:rPr>
              <a:t>:</a:t>
            </a:r>
          </a:p>
          <a:p>
            <a:r>
              <a:rPr lang="en-GB" sz="1000" dirty="0">
                <a:latin typeface="Courier"/>
              </a:rPr>
              <a:t>  </a:t>
            </a:r>
            <a:r>
              <a:rPr lang="en-GB" sz="1000" dirty="0">
                <a:solidFill>
                  <a:srgbClr val="4E9A06"/>
                </a:solidFill>
                <a:latin typeface="Courier"/>
              </a:rPr>
              <a:t>"</a:t>
            </a:r>
            <a:r>
              <a:rPr lang="en-GB" sz="1000" dirty="0" err="1">
                <a:solidFill>
                  <a:srgbClr val="4E9A06"/>
                </a:solidFill>
                <a:latin typeface="Courier"/>
              </a:rPr>
              <a:t>ad_experience_config_rewarded</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"OS"</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"iOS"</a:t>
            </a:r>
            <a:r>
              <a:rPr lang="en-GB" sz="1000" dirty="0">
                <a:solidFill>
                  <a:srgbClr val="000000"/>
                </a:solidFill>
                <a:latin typeface="Courier"/>
              </a:rPr>
              <a:t>,</a:t>
            </a:r>
            <a:br>
              <a:rPr lang="en-GB" sz="1000" dirty="0"/>
            </a:br>
            <a:r>
              <a:rPr lang="en-GB" sz="1000" dirty="0">
                <a:solidFill>
                  <a:srgbClr val="204A87"/>
                </a:solidFill>
                <a:latin typeface="Courier"/>
              </a:rPr>
              <a:t>"FUNNEL_CORE_EVENTS"</a:t>
            </a:r>
            <a:r>
              <a:rPr lang="en-GB" sz="1000" dirty="0">
                <a:solidFill>
                  <a:srgbClr val="000000"/>
                </a:solidFill>
                <a:latin typeface="Courier"/>
              </a:rPr>
              <a:t>:</a:t>
            </a:r>
          </a:p>
          <a:p>
            <a:r>
              <a:rPr lang="en-GB" sz="1000" dirty="0">
                <a:latin typeface="Courier"/>
              </a:rPr>
              <a:t>  </a:t>
            </a:r>
            <a:r>
              <a:rPr lang="en-GB" sz="1000" dirty="0">
                <a:solidFill>
                  <a:srgbClr val="4E9A06"/>
                </a:solidFill>
                <a:latin typeface="Courier"/>
              </a:rPr>
              <a:t>"4101,4146,4127,4106,4123,4104,4410,4412,4411"</a:t>
            </a:r>
            <a:r>
              <a:rPr lang="en-GB" sz="1000" dirty="0">
                <a:solidFill>
                  <a:srgbClr val="000000"/>
                </a:solidFill>
                <a:latin typeface="Courier"/>
              </a:rPr>
              <a:t>,</a:t>
            </a:r>
          </a:p>
          <a:p>
            <a:r>
              <a:rPr lang="en-GB" sz="1000" dirty="0">
                <a:solidFill>
                  <a:srgbClr val="204A87"/>
                </a:solidFill>
                <a:latin typeface="Courier"/>
              </a:rPr>
              <a:t>"VOLUME"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"0.125"</a:t>
            </a:r>
            <a:r>
              <a:rPr lang="en-GB" sz="1000" dirty="0">
                <a:solidFill>
                  <a:srgbClr val="000000"/>
                </a:solidFill>
                <a:latin typeface="Courier"/>
              </a:rPr>
              <a:t>,</a:t>
            </a:r>
            <a:br>
              <a:rPr lang="en-GB" sz="1000" dirty="0"/>
            </a:br>
            <a:r>
              <a:rPr lang="en-GB" sz="1000" dirty="0">
                <a:solidFill>
                  <a:srgbClr val="204A87"/>
                </a:solidFill>
                <a:latin typeface="Courier"/>
              </a:rPr>
              <a:t>"MODEL"</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"iPhone10,4"</a:t>
            </a:r>
            <a:r>
              <a:rPr lang="en-GB" sz="1000" dirty="0">
                <a:solidFill>
                  <a:srgbClr val="000000"/>
                </a:solidFill>
                <a:latin typeface="Courier"/>
              </a:rPr>
              <a:t>,</a:t>
            </a:r>
            <a:br>
              <a:rPr lang="en-GB" sz="1000" dirty="0"/>
            </a:br>
            <a:r>
              <a:rPr lang="en-GB" sz="1000" dirty="0">
                <a:solidFill>
                  <a:srgbClr val="204A87"/>
                </a:solidFill>
                <a:latin typeface="Courier"/>
              </a:rPr>
              <a:t>"MAKE"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"Apple"</a:t>
            </a:r>
            <a:r>
              <a:rPr lang="en-GB" sz="1000" dirty="0">
                <a:solidFill>
                  <a:srgbClr val="000000"/>
                </a:solidFill>
                <a:latin typeface="Courier"/>
              </a:rPr>
              <a:t>,</a:t>
            </a:r>
            <a:endParaRPr lang="en-GB" sz="1000" dirty="0"/>
          </a:p>
        </p:txBody>
      </p:sp>
      <p:sp>
        <p:nvSpPr>
          <p:cNvPr id="4" name="Content Placeholder 3">
            <a:extLst>
              <a:ext uri="{FF2B5EF4-FFF2-40B4-BE49-F238E27FC236}">
                <a16:creationId xmlns:a16="http://schemas.microsoft.com/office/drawing/2014/main" id="{687C5133-B7A6-4598-BFF0-4E68FE41D52C}"/>
              </a:ext>
            </a:extLst>
          </p:cNvPr>
          <p:cNvSpPr>
            <a:spLocks noGrp="1"/>
          </p:cNvSpPr>
          <p:nvPr>
            <p:ph idx="10"/>
          </p:nvPr>
        </p:nvSpPr>
        <p:spPr>
          <a:xfrm>
            <a:off x="4463799" y="706575"/>
            <a:ext cx="4513147" cy="3420000"/>
          </a:xfrm>
        </p:spPr>
        <p:txBody>
          <a:bodyPr/>
          <a:lstStyle/>
          <a:p>
            <a:r>
              <a:rPr lang="en-GB" sz="1000" dirty="0">
                <a:solidFill>
                  <a:srgbClr val="204A87"/>
                </a:solidFill>
                <a:latin typeface="Courier"/>
              </a:rPr>
              <a:t>"ANALOG"</a:t>
            </a:r>
            <a:r>
              <a:rPr lang="en-GB" sz="1000" dirty="0">
                <a:solidFill>
                  <a:srgbClr val="000000"/>
                </a:solidFill>
                <a:latin typeface="Courier"/>
              </a:rPr>
              <a:t>:</a:t>
            </a:r>
          </a:p>
          <a:p>
            <a:r>
              <a:rPr lang="en-GB" sz="1000" dirty="0">
                <a:solidFill>
                  <a:srgbClr val="4E9A06"/>
                </a:solidFill>
                <a:latin typeface="Courier"/>
              </a:rPr>
              <a:t>  "{\"</a:t>
            </a:r>
            <a:r>
              <a:rPr lang="en-GB" sz="1000" dirty="0" err="1">
                <a:solidFill>
                  <a:srgbClr val="4E9A06"/>
                </a:solidFill>
                <a:latin typeface="Courier"/>
              </a:rPr>
              <a:t>free_space</a:t>
            </a:r>
            <a:r>
              <a:rPr lang="en-GB" sz="1000" dirty="0">
                <a:solidFill>
                  <a:srgbClr val="4E9A06"/>
                </a:solidFill>
                <a:latin typeface="Courier"/>
              </a:rPr>
              <a:t>\":</a:t>
            </a:r>
            <a:r>
              <a:rPr lang="en-GB" sz="1000" dirty="0">
                <a:solidFill>
                  <a:srgbClr val="0000CF"/>
                </a:solidFill>
                <a:latin typeface="Courier"/>
              </a:rPr>
              <a:t>111712808960</a:t>
            </a:r>
            <a:r>
              <a:rPr lang="en-GB" sz="1000" dirty="0">
                <a:solidFill>
                  <a:srgbClr val="4E9A06"/>
                </a:solidFill>
                <a:latin typeface="Courier"/>
              </a:rPr>
              <a:t>,\"charging\":</a:t>
            </a:r>
            <a:r>
              <a:rPr lang="en-GB" sz="1000" dirty="0">
                <a:solidFill>
                  <a:srgbClr val="0000CF"/>
                </a:solidFill>
                <a:latin typeface="Courier"/>
              </a:rPr>
              <a:t>1</a:t>
            </a:r>
            <a:r>
              <a:rPr lang="en-GB" sz="1000" dirty="0">
                <a:solidFill>
                  <a:srgbClr val="4E9A06"/>
                </a:solidFill>
                <a:latin typeface="Courier"/>
              </a:rPr>
              <a:t>,</a:t>
            </a:r>
          </a:p>
          <a:p>
            <a:r>
              <a:rPr lang="en-GB" sz="1000" dirty="0">
                <a:solidFill>
                  <a:srgbClr val="4E9A06"/>
                </a:solidFill>
                <a:latin typeface="Courier"/>
              </a:rPr>
              <a:t>   \"</a:t>
            </a:r>
            <a:r>
              <a:rPr lang="en-GB" sz="1000" dirty="0" err="1">
                <a:solidFill>
                  <a:srgbClr val="4E9A06"/>
                </a:solidFill>
                <a:latin typeface="Courier"/>
              </a:rPr>
              <a:t>accelerometer_x</a:t>
            </a:r>
            <a:r>
              <a:rPr lang="en-GB" sz="1000" dirty="0">
                <a:solidFill>
                  <a:srgbClr val="4E9A06"/>
                </a:solidFill>
                <a:latin typeface="Courier"/>
              </a:rPr>
              <a:t>\":</a:t>
            </a:r>
            <a:r>
              <a:rPr lang="en-GB" sz="1000" dirty="0">
                <a:solidFill>
                  <a:srgbClr val="0000CF"/>
                </a:solidFill>
                <a:latin typeface="Courier"/>
              </a:rPr>
              <a:t>0.025421142578125</a:t>
            </a:r>
            <a:r>
              <a:rPr lang="en-GB" sz="1000" dirty="0">
                <a:solidFill>
                  <a:srgbClr val="4E9A06"/>
                </a:solidFill>
                <a:latin typeface="Courier"/>
              </a:rPr>
              <a:t>,</a:t>
            </a:r>
          </a:p>
          <a:p>
            <a:r>
              <a:rPr lang="en-GB" sz="1000" dirty="0">
                <a:solidFill>
                  <a:srgbClr val="4E9A06"/>
                </a:solidFill>
                <a:latin typeface="Courier"/>
              </a:rPr>
              <a:t>   \"</a:t>
            </a:r>
            <a:r>
              <a:rPr lang="en-GB" sz="1000" dirty="0" err="1">
                <a:solidFill>
                  <a:srgbClr val="4E9A06"/>
                </a:solidFill>
                <a:latin typeface="Courier"/>
              </a:rPr>
              <a:t>available_memory</a:t>
            </a:r>
            <a:r>
              <a:rPr lang="en-GB" sz="1000" dirty="0">
                <a:solidFill>
                  <a:srgbClr val="4E9A06"/>
                </a:solidFill>
                <a:latin typeface="Courier"/>
              </a:rPr>
              <a:t>\":</a:t>
            </a:r>
            <a:r>
              <a:rPr lang="en-GB" sz="1000" dirty="0">
                <a:solidFill>
                  <a:srgbClr val="0000CF"/>
                </a:solidFill>
                <a:latin typeface="Courier"/>
              </a:rPr>
              <a:t>16793600</a:t>
            </a:r>
            <a:r>
              <a:rPr lang="en-GB" sz="1000" dirty="0">
                <a:solidFill>
                  <a:srgbClr val="4E9A06"/>
                </a:solidFill>
                <a:latin typeface="Courier"/>
              </a:rPr>
              <a:t>,</a:t>
            </a:r>
          </a:p>
          <a:p>
            <a:r>
              <a:rPr lang="en-GB" sz="1000" dirty="0">
                <a:solidFill>
                  <a:srgbClr val="4E9A06"/>
                </a:solidFill>
                <a:latin typeface="Courier"/>
              </a:rPr>
              <a:t>   \"</a:t>
            </a:r>
            <a:r>
              <a:rPr lang="en-GB" sz="1000" dirty="0" err="1">
                <a:solidFill>
                  <a:srgbClr val="4E9A06"/>
                </a:solidFill>
                <a:latin typeface="Courier"/>
              </a:rPr>
              <a:t>rotation_z</a:t>
            </a:r>
            <a:r>
              <a:rPr lang="en-GB" sz="1000" dirty="0">
                <a:solidFill>
                  <a:srgbClr val="4E9A06"/>
                </a:solidFill>
                <a:latin typeface="Courier"/>
              </a:rPr>
              <a:t>\":</a:t>
            </a:r>
            <a:r>
              <a:rPr lang="en-GB" sz="1000" dirty="0">
                <a:solidFill>
                  <a:srgbClr val="0000CF"/>
                </a:solidFill>
                <a:latin typeface="Courier"/>
              </a:rPr>
              <a:t>-0.0018479675054550171</a:t>
            </a:r>
            <a:r>
              <a:rPr lang="en-GB" sz="1000" dirty="0">
                <a:solidFill>
                  <a:srgbClr val="4E9A06"/>
                </a:solidFill>
                <a:latin typeface="Courier"/>
              </a:rPr>
              <a:t>,</a:t>
            </a:r>
          </a:p>
          <a:p>
            <a:r>
              <a:rPr lang="en-GB" sz="1000" dirty="0">
                <a:solidFill>
                  <a:srgbClr val="4E9A06"/>
                </a:solidFill>
                <a:latin typeface="Courier"/>
              </a:rPr>
              <a:t>   \"</a:t>
            </a:r>
            <a:r>
              <a:rPr lang="en-GB" sz="1000" dirty="0" err="1">
                <a:solidFill>
                  <a:srgbClr val="4E9A06"/>
                </a:solidFill>
                <a:latin typeface="Courier"/>
              </a:rPr>
              <a:t>rotation_y</a:t>
            </a:r>
            <a:r>
              <a:rPr lang="en-GB" sz="1000" dirty="0">
                <a:solidFill>
                  <a:srgbClr val="4E9A06"/>
                </a:solidFill>
                <a:latin typeface="Courier"/>
              </a:rPr>
              <a:t>\":</a:t>
            </a:r>
            <a:r>
              <a:rPr lang="en-GB" sz="1000" dirty="0">
                <a:solidFill>
                  <a:srgbClr val="0000CF"/>
                </a:solidFill>
                <a:latin typeface="Courier"/>
              </a:rPr>
              <a:t>0.0037262949626892805</a:t>
            </a:r>
            <a:r>
              <a:rPr lang="en-GB" sz="1000" dirty="0">
                <a:solidFill>
                  <a:srgbClr val="4E9A06"/>
                </a:solidFill>
                <a:latin typeface="Courier"/>
              </a:rPr>
              <a:t>,</a:t>
            </a:r>
          </a:p>
          <a:p>
            <a:r>
              <a:rPr lang="en-GB" sz="1000" dirty="0">
                <a:solidFill>
                  <a:srgbClr val="4E9A06"/>
                </a:solidFill>
                <a:latin typeface="Courier"/>
              </a:rPr>
              <a:t>   \"</a:t>
            </a:r>
            <a:r>
              <a:rPr lang="en-GB" sz="1000" dirty="0" err="1">
                <a:solidFill>
                  <a:srgbClr val="4E9A06"/>
                </a:solidFill>
                <a:latin typeface="Courier"/>
              </a:rPr>
              <a:t>rotation_x</a:t>
            </a:r>
            <a:r>
              <a:rPr lang="en-GB" sz="1000" dirty="0">
                <a:solidFill>
                  <a:srgbClr val="4E9A06"/>
                </a:solidFill>
                <a:latin typeface="Courier"/>
              </a:rPr>
              <a:t>\":</a:t>
            </a:r>
            <a:r>
              <a:rPr lang="en-GB" sz="1000" dirty="0">
                <a:solidFill>
                  <a:srgbClr val="0000CF"/>
                </a:solidFill>
                <a:latin typeface="Courier"/>
              </a:rPr>
              <a:t>-0.0040666470304131508</a:t>
            </a:r>
            <a:r>
              <a:rPr lang="en-GB" sz="1000" dirty="0">
                <a:solidFill>
                  <a:srgbClr val="4E9A06"/>
                </a:solidFill>
                <a:latin typeface="Courier"/>
              </a:rPr>
              <a:t>,</a:t>
            </a:r>
          </a:p>
          <a:p>
            <a:r>
              <a:rPr lang="en-GB" sz="1000" dirty="0">
                <a:solidFill>
                  <a:srgbClr val="4E9A06"/>
                </a:solidFill>
                <a:latin typeface="Courier"/>
              </a:rPr>
              <a:t>   \"</a:t>
            </a:r>
            <a:r>
              <a:rPr lang="en-GB" sz="1000" dirty="0" err="1">
                <a:solidFill>
                  <a:srgbClr val="4E9A06"/>
                </a:solidFill>
                <a:latin typeface="Courier"/>
              </a:rPr>
              <a:t>accelerometer_z</a:t>
            </a:r>
            <a:r>
              <a:rPr lang="en-GB" sz="1000" dirty="0">
                <a:solidFill>
                  <a:srgbClr val="4E9A06"/>
                </a:solidFill>
                <a:latin typeface="Courier"/>
              </a:rPr>
              <a:t>\":</a:t>
            </a:r>
            <a:r>
              <a:rPr lang="en-GB" sz="1000" dirty="0">
                <a:solidFill>
                  <a:srgbClr val="0000CF"/>
                </a:solidFill>
                <a:latin typeface="Courier"/>
              </a:rPr>
              <a:t>-1.0014801025390625</a:t>
            </a:r>
            <a:r>
              <a:rPr lang="en-GB" sz="1000" dirty="0">
                <a:solidFill>
                  <a:srgbClr val="4E9A06"/>
                </a:solidFill>
                <a:latin typeface="Courier"/>
              </a:rPr>
              <a:t>,\"battery\":</a:t>
            </a:r>
            <a:r>
              <a:rPr lang="en-GB" sz="1000" dirty="0">
                <a:solidFill>
                  <a:srgbClr val="0000CF"/>
                </a:solidFill>
                <a:latin typeface="Courier"/>
              </a:rPr>
              <a:t>100</a:t>
            </a:r>
            <a:r>
              <a:rPr lang="en-GB" sz="1000" dirty="0">
                <a:solidFill>
                  <a:srgbClr val="4E9A06"/>
                </a:solidFill>
                <a:latin typeface="Courier"/>
              </a:rPr>
              <a:t>,</a:t>
            </a:r>
          </a:p>
          <a:p>
            <a:r>
              <a:rPr lang="en-GB" sz="1000" dirty="0">
                <a:solidFill>
                  <a:srgbClr val="4E9A06"/>
                </a:solidFill>
                <a:latin typeface="Courier"/>
              </a:rPr>
              <a:t>   \"</a:t>
            </a:r>
            <a:r>
              <a:rPr lang="en-GB" sz="1000" dirty="0" err="1">
                <a:solidFill>
                  <a:srgbClr val="4E9A06"/>
                </a:solidFill>
                <a:latin typeface="Courier"/>
              </a:rPr>
              <a:t>accelerometer_y</a:t>
            </a:r>
            <a:r>
              <a:rPr lang="en-GB" sz="1000" dirty="0">
                <a:solidFill>
                  <a:srgbClr val="4E9A06"/>
                </a:solidFill>
                <a:latin typeface="Courier"/>
              </a:rPr>
              <a:t>\":</a:t>
            </a:r>
            <a:r>
              <a:rPr lang="en-GB" sz="1000" dirty="0">
                <a:solidFill>
                  <a:srgbClr val="0000CF"/>
                </a:solidFill>
                <a:latin typeface="Courier"/>
              </a:rPr>
              <a:t>0.0040130615234375</a:t>
            </a:r>
            <a:r>
              <a:rPr lang="en-GB" sz="1000" dirty="0">
                <a:solidFill>
                  <a:srgbClr val="4E9A06"/>
                </a:solidFill>
                <a:latin typeface="Courier"/>
              </a:rPr>
              <a:t>,</a:t>
            </a:r>
          </a:p>
          <a:p>
            <a:r>
              <a:rPr lang="en-GB" sz="1000" dirty="0">
                <a:solidFill>
                  <a:srgbClr val="4E9A06"/>
                </a:solidFill>
                <a:latin typeface="Courier"/>
              </a:rPr>
              <a:t>   \"</a:t>
            </a:r>
            <a:r>
              <a:rPr lang="en-GB" sz="1000" dirty="0" err="1">
                <a:solidFill>
                  <a:srgbClr val="4E9A06"/>
                </a:solidFill>
                <a:latin typeface="Courier"/>
              </a:rPr>
              <a:t>total_memory</a:t>
            </a:r>
            <a:r>
              <a:rPr lang="en-GB" sz="1000" dirty="0">
                <a:solidFill>
                  <a:srgbClr val="4E9A06"/>
                </a:solidFill>
                <a:latin typeface="Courier"/>
              </a:rPr>
              <a:t>\":</a:t>
            </a:r>
            <a:r>
              <a:rPr lang="en-GB" sz="1000" dirty="0">
                <a:solidFill>
                  <a:srgbClr val="0000CF"/>
                </a:solidFill>
                <a:latin typeface="Courier"/>
              </a:rPr>
              <a:t>2070495232</a:t>
            </a:r>
            <a:r>
              <a:rPr lang="en-GB" sz="1000" dirty="0">
                <a:solidFill>
                  <a:srgbClr val="4E9A06"/>
                </a:solidFill>
                <a:latin typeface="Courier"/>
              </a:rPr>
              <a:t>}"</a:t>
            </a:r>
            <a:r>
              <a:rPr lang="en-GB" sz="1000" dirty="0">
                <a:solidFill>
                  <a:srgbClr val="000000"/>
                </a:solidFill>
                <a:latin typeface="Courier"/>
              </a:rPr>
              <a:t>,</a:t>
            </a:r>
            <a:br>
              <a:rPr lang="en-GB" sz="1000" dirty="0"/>
            </a:br>
            <a:r>
              <a:rPr lang="en-GB" sz="1000" dirty="0">
                <a:solidFill>
                  <a:srgbClr val="204A87"/>
                </a:solidFill>
                <a:latin typeface="Courier"/>
              </a:rPr>
              <a:t>"COPPA"</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"0"</a:t>
            </a:r>
            <a:r>
              <a:rPr lang="en-GB" sz="1000" dirty="0">
                <a:solidFill>
                  <a:srgbClr val="000000"/>
                </a:solidFill>
                <a:latin typeface="Courier"/>
              </a:rPr>
              <a:t>,</a:t>
            </a:r>
            <a:br>
              <a:rPr lang="en-GB" sz="1000" dirty="0"/>
            </a:br>
            <a:r>
              <a:rPr lang="en-GB" sz="1000" dirty="0">
                <a:solidFill>
                  <a:srgbClr val="204A87"/>
                </a:solidFill>
                <a:latin typeface="Courier"/>
              </a:rPr>
              <a:t>"USER_AGENT"</a:t>
            </a:r>
            <a:r>
              <a:rPr lang="en-GB" sz="1000" dirty="0">
                <a:solidFill>
                  <a:srgbClr val="000000"/>
                </a:solidFill>
                <a:latin typeface="Courier"/>
              </a:rPr>
              <a:t>:</a:t>
            </a:r>
          </a:p>
          <a:p>
            <a:r>
              <a:rPr lang="en-GB" sz="1000" dirty="0">
                <a:solidFill>
                  <a:srgbClr val="000000"/>
                </a:solidFill>
                <a:latin typeface="Courier"/>
              </a:rPr>
              <a:t> </a:t>
            </a:r>
            <a:r>
              <a:rPr lang="en-GB" sz="1000" dirty="0">
                <a:latin typeface="Courier"/>
              </a:rPr>
              <a:t> </a:t>
            </a:r>
            <a:r>
              <a:rPr lang="en-GB" sz="1000" dirty="0">
                <a:solidFill>
                  <a:srgbClr val="4E9A06"/>
                </a:solidFill>
                <a:latin typeface="Courier"/>
              </a:rPr>
              <a:t>"Mozilla/5.0 (iPhone; CPU iPhone OS 14_5_1 like MacOS X)</a:t>
            </a:r>
          </a:p>
          <a:p>
            <a:r>
              <a:rPr lang="en-GB" sz="1000" dirty="0">
                <a:solidFill>
                  <a:srgbClr val="4E9A06"/>
                </a:solidFill>
                <a:latin typeface="Courier"/>
              </a:rPr>
              <a:t>   </a:t>
            </a:r>
            <a:r>
              <a:rPr lang="en-GB" sz="1000" dirty="0" err="1">
                <a:solidFill>
                  <a:srgbClr val="4E9A06"/>
                </a:solidFill>
                <a:latin typeface="Courier"/>
              </a:rPr>
              <a:t>AppleWebKit</a:t>
            </a:r>
            <a:r>
              <a:rPr lang="en-GB" sz="1000" dirty="0">
                <a:solidFill>
                  <a:srgbClr val="4E9A06"/>
                </a:solidFill>
                <a:latin typeface="Courier"/>
              </a:rPr>
              <a:t>/605.1.15 (KHTML, like Gecko)Mobile/15E148     </a:t>
            </a:r>
          </a:p>
          <a:p>
            <a:r>
              <a:rPr lang="en-GB" sz="1000" dirty="0">
                <a:solidFill>
                  <a:srgbClr val="4E9A06"/>
                </a:solidFill>
                <a:latin typeface="Courier"/>
              </a:rPr>
              <a:t>   [FBAN/</a:t>
            </a:r>
            <a:r>
              <a:rPr lang="en-GB" sz="1000" dirty="0" err="1">
                <a:solidFill>
                  <a:srgbClr val="4E9A06"/>
                </a:solidFill>
                <a:latin typeface="Courier"/>
              </a:rPr>
              <a:t>AudienceNetworkForiOS;FBDV</a:t>
            </a:r>
            <a:r>
              <a:rPr lang="en-GB" sz="1000" dirty="0">
                <a:solidFill>
                  <a:srgbClr val="4E9A06"/>
                </a:solidFill>
                <a:latin typeface="Courier"/>
              </a:rPr>
              <a:t>/iPhone10,4;FBMD/D201AP;</a:t>
            </a:r>
          </a:p>
          <a:p>
            <a:r>
              <a:rPr lang="en-GB" sz="1000" dirty="0">
                <a:solidFill>
                  <a:srgbClr val="4E9A06"/>
                </a:solidFill>
                <a:latin typeface="Courier"/>
              </a:rPr>
              <a:t>   FBSN/</a:t>
            </a:r>
            <a:r>
              <a:rPr lang="en-GB" sz="1000" dirty="0" err="1">
                <a:solidFill>
                  <a:srgbClr val="4E9A06"/>
                </a:solidFill>
                <a:latin typeface="Courier"/>
              </a:rPr>
              <a:t>iOS;FBSV</a:t>
            </a:r>
            <a:r>
              <a:rPr lang="en-GB" sz="1000" dirty="0">
                <a:solidFill>
                  <a:srgbClr val="4E9A06"/>
                </a:solidFill>
                <a:latin typeface="Courier"/>
              </a:rPr>
              <a:t>/14.5.1;FBLC/</a:t>
            </a:r>
            <a:r>
              <a:rPr lang="en-GB" sz="1000" dirty="0" err="1">
                <a:solidFill>
                  <a:srgbClr val="4E9A06"/>
                </a:solidFill>
                <a:latin typeface="Courier"/>
              </a:rPr>
              <a:t>de_DE;FBVS</a:t>
            </a:r>
            <a:r>
              <a:rPr lang="en-GB" sz="1000" dirty="0">
                <a:solidFill>
                  <a:srgbClr val="4E9A06"/>
                </a:solidFill>
                <a:latin typeface="Courier"/>
              </a:rPr>
              <a:t>/6.2.1;FBAB/</a:t>
            </a:r>
            <a:r>
              <a:rPr lang="en-GB" sz="1000" dirty="0" err="1">
                <a:solidFill>
                  <a:srgbClr val="4E9A06"/>
                </a:solidFill>
                <a:latin typeface="Courier"/>
              </a:rPr>
              <a:t>de.lotum</a:t>
            </a:r>
            <a:endParaRPr lang="en-GB" sz="1000" dirty="0">
              <a:solidFill>
                <a:srgbClr val="4E9A06"/>
              </a:solidFill>
              <a:latin typeface="Courier"/>
            </a:endParaRPr>
          </a:p>
          <a:p>
            <a:r>
              <a:rPr lang="en-GB" sz="1000" dirty="0">
                <a:solidFill>
                  <a:srgbClr val="4E9A06"/>
                </a:solidFill>
                <a:latin typeface="Courier"/>
              </a:rPr>
              <a:t>   .4pics1word;FBAV/60.14.1;FBBV/60170]"</a:t>
            </a:r>
            <a:r>
              <a:rPr lang="en-GB" sz="1000" dirty="0">
                <a:solidFill>
                  <a:srgbClr val="000000"/>
                </a:solidFill>
                <a:latin typeface="Courier"/>
              </a:rPr>
              <a:t>,</a:t>
            </a:r>
            <a:br>
              <a:rPr lang="en-GB" sz="1000" dirty="0"/>
            </a:br>
            <a:r>
              <a:rPr lang="en-GB" sz="1000" dirty="0">
                <a:solidFill>
                  <a:srgbClr val="204A87"/>
                </a:solidFill>
                <a:latin typeface="Courier"/>
              </a:rPr>
              <a:t>"PLACEMENT_ID"</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"417220471689883_2814853778593195"</a:t>
            </a:r>
            <a:r>
              <a:rPr lang="en-GB" sz="1000" dirty="0">
                <a:solidFill>
                  <a:srgbClr val="000000"/>
                </a:solidFill>
                <a:latin typeface="Courier"/>
              </a:rPr>
              <a:t>,</a:t>
            </a:r>
            <a:br>
              <a:rPr lang="en-GB" sz="1000" dirty="0"/>
            </a:br>
            <a:r>
              <a:rPr lang="en-GB" sz="1000" dirty="0">
                <a:solidFill>
                  <a:srgbClr val="204A87"/>
                </a:solidFill>
                <a:latin typeface="Courier"/>
              </a:rPr>
              <a:t>"LINKED_WITH_IOS_14_OR_ABOVE"</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"1"</a:t>
            </a:r>
            <a:r>
              <a:rPr lang="en-GB" sz="1000" dirty="0">
                <a:solidFill>
                  <a:srgbClr val="000000"/>
                </a:solidFill>
                <a:latin typeface="Courier"/>
              </a:rPr>
              <a:t>,</a:t>
            </a:r>
            <a:br>
              <a:rPr lang="en-GB" sz="1000" dirty="0"/>
            </a:br>
            <a:r>
              <a:rPr lang="en-GB" sz="1000" dirty="0">
                <a:solidFill>
                  <a:srgbClr val="204A87"/>
                </a:solidFill>
                <a:latin typeface="Courier"/>
              </a:rPr>
              <a:t>"EVENTS_SEND_ATTEMPTS"</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"0"</a:t>
            </a:r>
            <a:r>
              <a:rPr lang="en-GB" sz="1000" dirty="0">
                <a:solidFill>
                  <a:srgbClr val="000000"/>
                </a:solidFill>
                <a:latin typeface="Courier"/>
              </a:rPr>
              <a:t>,</a:t>
            </a:r>
            <a:br>
              <a:rPr lang="en-GB" sz="1000" dirty="0"/>
            </a:br>
            <a:r>
              <a:rPr lang="en-GB" sz="1000" dirty="0">
                <a:solidFill>
                  <a:srgbClr val="204A87"/>
                </a:solidFill>
                <a:latin typeface="Courier"/>
              </a:rPr>
              <a:t>"NUM_ADS_REQUESTED"</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"1"</a:t>
            </a:r>
            <a:r>
              <a:rPr lang="en-GB" sz="1000" dirty="0">
                <a:solidFill>
                  <a:srgbClr val="000000"/>
                </a:solidFill>
                <a:latin typeface="Courier"/>
              </a:rPr>
              <a:t>,</a:t>
            </a:r>
            <a:br>
              <a:rPr lang="en-GB" sz="1000" dirty="0"/>
            </a:br>
            <a:r>
              <a:rPr lang="en-GB" sz="1000" dirty="0">
                <a:solidFill>
                  <a:srgbClr val="204A87"/>
                </a:solidFill>
                <a:latin typeface="Courier"/>
              </a:rPr>
              <a:t>"SESSION_ID"</a:t>
            </a:r>
            <a:r>
              <a:rPr lang="en-GB" sz="1000" dirty="0">
                <a:solidFill>
                  <a:srgbClr val="000000"/>
                </a:solidFill>
                <a:latin typeface="Courier"/>
              </a:rPr>
              <a:t>: </a:t>
            </a:r>
            <a:r>
              <a:rPr lang="en-GB" sz="1000" dirty="0">
                <a:solidFill>
                  <a:srgbClr val="4E9A06"/>
                </a:solidFill>
                <a:latin typeface="Courier"/>
              </a:rPr>
              <a:t>"422D74C5-61BC-45EB-AB7E-F94EFF53D5D3"</a:t>
            </a:r>
            <a:r>
              <a:rPr lang="en-GB" sz="1000" dirty="0">
                <a:solidFill>
                  <a:srgbClr val="000000"/>
                </a:solidFill>
                <a:latin typeface="Courier"/>
              </a:rPr>
              <a:t>,</a:t>
            </a:r>
            <a:br>
              <a:rPr lang="en-GB" sz="1000" dirty="0"/>
            </a:br>
            <a:r>
              <a:rPr lang="en-GB" sz="1000" dirty="0">
                <a:solidFill>
                  <a:srgbClr val="204A87"/>
                </a:solidFill>
                <a:latin typeface="Courier"/>
              </a:rPr>
              <a:t>"IDFA"</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"00000000-0000-0000-0000-000000000000"</a:t>
            </a:r>
            <a:r>
              <a:rPr lang="en-GB" sz="1000" dirty="0">
                <a:solidFill>
                  <a:srgbClr val="000000"/>
                </a:solidFill>
                <a:latin typeface="Courier"/>
              </a:rPr>
              <a:t>,</a:t>
            </a:r>
            <a:br>
              <a:rPr lang="en-GB" sz="1000" dirty="0"/>
            </a:br>
            <a:r>
              <a:rPr lang="en-GB" sz="1000" dirty="0">
                <a:solidFill>
                  <a:srgbClr val="204A87"/>
                </a:solidFill>
                <a:latin typeface="Courier"/>
              </a:rPr>
              <a:t>"APPVERS"</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"60.14.1"</a:t>
            </a:r>
            <a:r>
              <a:rPr lang="en-GB" sz="1000" dirty="0">
                <a:solidFill>
                  <a:srgbClr val="000000"/>
                </a:solidFill>
                <a:latin typeface="Courier"/>
              </a:rPr>
              <a:t>,</a:t>
            </a:r>
            <a:br>
              <a:rPr lang="en-GB" sz="1000" dirty="0"/>
            </a:br>
            <a:r>
              <a:rPr lang="en-GB" sz="1000" dirty="0">
                <a:solidFill>
                  <a:srgbClr val="204A87"/>
                </a:solidFill>
                <a:latin typeface="Courier"/>
              </a:rPr>
              <a:t>"OSVERS"</a:t>
            </a:r>
            <a:r>
              <a:rPr lang="en-GB" sz="1000" dirty="0">
                <a:solidFill>
                  <a:srgbClr val="000000"/>
                </a:solidFill>
                <a:latin typeface="Courier"/>
              </a:rPr>
              <a:t>:</a:t>
            </a:r>
            <a:r>
              <a:rPr lang="en-GB" sz="1000" dirty="0">
                <a:latin typeface="Courier"/>
              </a:rPr>
              <a:t> </a:t>
            </a:r>
            <a:r>
              <a:rPr lang="en-GB" sz="1000" dirty="0">
                <a:solidFill>
                  <a:srgbClr val="4E9A06"/>
                </a:solidFill>
                <a:latin typeface="Courier"/>
              </a:rPr>
              <a:t>"14.5.1"</a:t>
            </a:r>
            <a:br>
              <a:rPr lang="en-GB" sz="1000" dirty="0"/>
            </a:br>
            <a:endParaRPr lang="en-GB" sz="1000" dirty="0">
              <a:solidFill>
                <a:srgbClr val="000000"/>
              </a:solidFill>
              <a:latin typeface="Courier"/>
            </a:endParaRPr>
          </a:p>
          <a:p>
            <a:endParaRPr lang="en-GB" sz="1000" dirty="0"/>
          </a:p>
        </p:txBody>
      </p:sp>
      <p:sp>
        <p:nvSpPr>
          <p:cNvPr id="5" name="TextBox 4">
            <a:extLst>
              <a:ext uri="{FF2B5EF4-FFF2-40B4-BE49-F238E27FC236}">
                <a16:creationId xmlns:a16="http://schemas.microsoft.com/office/drawing/2014/main" id="{D3C38099-50B6-4F43-B7B8-E400C471A2B2}"/>
              </a:ext>
            </a:extLst>
          </p:cNvPr>
          <p:cNvSpPr txBox="1"/>
          <p:nvPr/>
        </p:nvSpPr>
        <p:spPr>
          <a:xfrm>
            <a:off x="2457466" y="359071"/>
            <a:ext cx="6387597" cy="276999"/>
          </a:xfrm>
          <a:prstGeom prst="rect">
            <a:avLst/>
          </a:prstGeom>
          <a:noFill/>
        </p:spPr>
        <p:txBody>
          <a:bodyPr wrap="square">
            <a:spAutoFit/>
          </a:bodyPr>
          <a:lstStyle/>
          <a:p>
            <a:pPr marL="0" lvl="0" indent="0">
              <a:buNone/>
            </a:pPr>
            <a:r>
              <a:rPr lang="en-GB" sz="1200" dirty="0">
                <a:latin typeface="Courier"/>
              </a:rPr>
              <a:t>POST https://graph.facebook.com/network_ads_common/</a:t>
            </a:r>
          </a:p>
        </p:txBody>
      </p:sp>
      <p:sp>
        <p:nvSpPr>
          <p:cNvPr id="8" name="Rectangle 7">
            <a:extLst>
              <a:ext uri="{FF2B5EF4-FFF2-40B4-BE49-F238E27FC236}">
                <a16:creationId xmlns:a16="http://schemas.microsoft.com/office/drawing/2014/main" id="{0B8796B2-EF10-40E7-A613-480851C41F5D}"/>
              </a:ext>
            </a:extLst>
          </p:cNvPr>
          <p:cNvSpPr/>
          <p:nvPr/>
        </p:nvSpPr>
        <p:spPr bwMode="auto">
          <a:xfrm>
            <a:off x="387212" y="2056142"/>
            <a:ext cx="1977919" cy="17710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D9288DDC-4F85-4A6A-A5C8-049C2B6021F8}"/>
              </a:ext>
            </a:extLst>
          </p:cNvPr>
          <p:cNvSpPr/>
          <p:nvPr/>
        </p:nvSpPr>
        <p:spPr bwMode="auto">
          <a:xfrm>
            <a:off x="4651481" y="992273"/>
            <a:ext cx="3076957" cy="109150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873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842E09-CCA5-42DC-99E7-7545A4E76F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7016" y="298940"/>
            <a:ext cx="8349967" cy="3969234"/>
          </a:xfrm>
        </p:spPr>
      </p:pic>
      <p:sp>
        <p:nvSpPr>
          <p:cNvPr id="7" name="TextBox 6">
            <a:extLst>
              <a:ext uri="{FF2B5EF4-FFF2-40B4-BE49-F238E27FC236}">
                <a16:creationId xmlns:a16="http://schemas.microsoft.com/office/drawing/2014/main" id="{A45C339B-C66E-438A-BC6A-79341742EE74}"/>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https://apps.apple.com/us/app/pons-translate/id577741918</a:t>
            </a:r>
            <a:endParaRPr lang="en-GB" sz="800" dirty="0"/>
          </a:p>
        </p:txBody>
      </p:sp>
    </p:spTree>
    <p:extLst>
      <p:ext uri="{BB962C8B-B14F-4D97-AF65-F5344CB8AC3E}">
        <p14:creationId xmlns:p14="http://schemas.microsoft.com/office/powerpoint/2010/main" val="6853152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F4A-5759-4225-A768-2FA0471B0F24}"/>
              </a:ext>
            </a:extLst>
          </p:cNvPr>
          <p:cNvSpPr>
            <a:spLocks noGrp="1"/>
          </p:cNvSpPr>
          <p:nvPr>
            <p:ph type="title"/>
          </p:nvPr>
        </p:nvSpPr>
        <p:spPr/>
        <p:txBody>
          <a:bodyPr/>
          <a:lstStyle/>
          <a:p>
            <a:r>
              <a:rPr lang="en-GB" dirty="0"/>
              <a:t>PONS</a:t>
            </a:r>
          </a:p>
        </p:txBody>
      </p:sp>
      <p:sp>
        <p:nvSpPr>
          <p:cNvPr id="3" name="Content Placeholder 2">
            <a:extLst>
              <a:ext uri="{FF2B5EF4-FFF2-40B4-BE49-F238E27FC236}">
                <a16:creationId xmlns:a16="http://schemas.microsoft.com/office/drawing/2014/main" id="{92841112-77C6-4315-A9DC-03DA93314A33}"/>
              </a:ext>
            </a:extLst>
          </p:cNvPr>
          <p:cNvSpPr>
            <a:spLocks noGrp="1"/>
          </p:cNvSpPr>
          <p:nvPr>
            <p:ph idx="1"/>
          </p:nvPr>
        </p:nvSpPr>
        <p:spPr>
          <a:xfrm>
            <a:off x="431798" y="706575"/>
            <a:ext cx="8375649" cy="3420000"/>
          </a:xfrm>
        </p:spPr>
        <p:txBody>
          <a:bodyPr/>
          <a:lstStyle/>
          <a:p>
            <a:pPr lvl="0" indent="0">
              <a:buNone/>
            </a:pPr>
            <a:endParaRPr lang="en-GB" dirty="0">
              <a:latin typeface="Courier"/>
            </a:endParaRPr>
          </a:p>
          <a:p>
            <a:pPr lvl="0" indent="0">
              <a:buNone/>
            </a:pPr>
            <a:r>
              <a:rPr lang="en-GB" dirty="0">
                <a:latin typeface="Courier"/>
              </a:rPr>
              <a:t>GET https://api.pons.com</a:t>
            </a:r>
          </a:p>
          <a:p>
            <a:pPr lvl="0" indent="0">
              <a:buNone/>
            </a:pPr>
            <a:r>
              <a:rPr lang="en-GB" dirty="0">
                <a:latin typeface="Courier"/>
              </a:rPr>
              <a:t>      /dict/search/autocomplete-json?q=LDDsvPqQdT&amp;l=deen&amp;lang=</a:t>
            </a:r>
            <a:r>
              <a:rPr lang="en-GB" dirty="0" err="1">
                <a:latin typeface="Courier"/>
              </a:rPr>
              <a:t>en</a:t>
            </a:r>
            <a:r>
              <a:rPr lang="en-GB" dirty="0">
                <a:latin typeface="Courier"/>
              </a:rPr>
              <a:t>-US</a:t>
            </a:r>
          </a:p>
        </p:txBody>
      </p:sp>
      <p:sp>
        <p:nvSpPr>
          <p:cNvPr id="4" name="Rectangle 3">
            <a:extLst>
              <a:ext uri="{FF2B5EF4-FFF2-40B4-BE49-F238E27FC236}">
                <a16:creationId xmlns:a16="http://schemas.microsoft.com/office/drawing/2014/main" id="{D5AA8079-457C-4B97-932B-1ED15E9DFB1D}"/>
              </a:ext>
            </a:extLst>
          </p:cNvPr>
          <p:cNvSpPr/>
          <p:nvPr/>
        </p:nvSpPr>
        <p:spPr bwMode="auto">
          <a:xfrm>
            <a:off x="5152644" y="1194496"/>
            <a:ext cx="1318496" cy="23865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4798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6842E09-CCA5-42DC-99E7-7545A4E76F6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7017" y="298940"/>
            <a:ext cx="8349965" cy="3969234"/>
          </a:xfrm>
        </p:spPr>
      </p:pic>
      <p:sp>
        <p:nvSpPr>
          <p:cNvPr id="7" name="TextBox 6">
            <a:extLst>
              <a:ext uri="{FF2B5EF4-FFF2-40B4-BE49-F238E27FC236}">
                <a16:creationId xmlns:a16="http://schemas.microsoft.com/office/drawing/2014/main" id="{A45C339B-C66E-438A-BC6A-79341742EE74}"/>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https://apps.apple.com/us/app/poparazzi/id1513680970</a:t>
            </a:r>
            <a:endParaRPr lang="en-GB" sz="800" dirty="0"/>
          </a:p>
        </p:txBody>
      </p:sp>
    </p:spTree>
    <p:extLst>
      <p:ext uri="{BB962C8B-B14F-4D97-AF65-F5344CB8AC3E}">
        <p14:creationId xmlns:p14="http://schemas.microsoft.com/office/powerpoint/2010/main" val="4151192413"/>
      </p:ext>
    </p:extLst>
  </p:cSld>
  <p:clrMapOvr>
    <a:masterClrMapping/>
  </p:clrMapOvr>
</p:sld>
</file>

<file path=ppt/theme/theme1.xml><?xml version="1.0" encoding="utf-8"?>
<a:theme xmlns:a="http://schemas.openxmlformats.org/drawingml/2006/main" name="TUBraunschweig_PPT2007_Folienpool_16_9">
  <a:themeElements>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fontScheme name="Standarddesign">
      <a:majorFont>
        <a:latin typeface="Arial"/>
        <a:ea typeface="Arial"/>
        <a:cs typeface="Arial"/>
      </a:majorFont>
      <a:minorFont>
        <a:latin typeface="Arial"/>
        <a:ea typeface="Arial"/>
        <a:cs typeface="Arial"/>
      </a:minorFont>
    </a:fontScheme>
    <a:fmtScheme name="Galathe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ln w="19050"/>
      </a:spPr>
      <a:bodyPr/>
      <a:lstStyle/>
      <a:style>
        <a:lnRef idx="2">
          <a:schemeClr val="accent5">
            <a:shade val="50000"/>
          </a:schemeClr>
        </a:lnRef>
        <a:fillRef idx="1">
          <a:schemeClr val="accent5"/>
        </a:fillRef>
        <a:effectRef idx="0">
          <a:schemeClr val="accent5"/>
        </a:effectRef>
        <a:fontRef idx="minor">
          <a:schemeClr val="lt1"/>
        </a:fontRef>
      </a:style>
    </a:spDef>
    <a:lnDef>
      <a:spPr bwMode="auto">
        <a:prstGeom prst="rect">
          <a:avLst/>
        </a:prstGeom>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TUBraunschweig_PPT2007_Folienpool_16_9</Template>
  <TotalTime>2353</TotalTime>
  <Words>6794</Words>
  <Application>Microsoft Office PowerPoint</Application>
  <PresentationFormat>On-screen Show (16:9)</PresentationFormat>
  <Paragraphs>609</Paragraphs>
  <Slides>130</Slides>
  <Notes>23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130</vt:i4>
      </vt:variant>
    </vt:vector>
  </HeadingPairs>
  <TitlesOfParts>
    <vt:vector size="134" baseType="lpstr">
      <vt:lpstr>Arial</vt:lpstr>
      <vt:lpstr>Courier</vt:lpstr>
      <vt:lpstr>Wingdings</vt:lpstr>
      <vt:lpstr>TUBraunschweig_PPT2007_Folienpool_16_9</vt:lpstr>
      <vt:lpstr>iOS watching you: Automated analysis of “zero-touch” privacy violations under iOS</vt:lpstr>
      <vt:lpstr>Quick recap and introduction</vt:lpstr>
      <vt:lpstr>Quick GDPR recap</vt:lpstr>
      <vt:lpstr>Method</vt:lpstr>
      <vt:lpstr>Is emulation an option?</vt:lpstr>
      <vt:lpstr>Maybe commercial providers can help?</vt:lpstr>
      <vt:lpstr>Maybe commercial providers can help?</vt:lpstr>
      <vt:lpstr>Maybe commercial providers can help?</vt:lpstr>
      <vt:lpstr>Maybe commercial providers can help?</vt:lpstr>
      <vt:lpstr>What about Corellium?</vt:lpstr>
      <vt:lpstr>What about Corellium?</vt:lpstr>
      <vt:lpstr>I’m in!</vt:lpstr>
      <vt:lpstr>I’m in!</vt:lpstr>
      <vt:lpstr>I’m in!</vt:lpstr>
      <vt:lpstr>I’m in!</vt:lpstr>
      <vt:lpstr>I’m in!</vt:lpstr>
      <vt:lpstr>Another dead end</vt:lpstr>
      <vt:lpstr>Let’s make the device usable</vt:lpstr>
      <vt:lpstr>Surprisingly easy…</vt:lpstr>
      <vt:lpstr>Surprisingly easy…</vt:lpstr>
      <vt:lpstr>Obtaining apps</vt:lpstr>
      <vt:lpstr>Obtaining apps</vt:lpstr>
      <vt:lpstr>Let’s start with a wish list</vt:lpstr>
      <vt:lpstr>Backwards compatibility to the rescue</vt:lpstr>
      <vt:lpstr>Officially supported?</vt:lpstr>
      <vt:lpstr>Officially supported?</vt:lpstr>
      <vt:lpstr>How about not so officially supported?</vt:lpstr>
      <vt:lpstr>Officially supported 2.0</vt:lpstr>
      <vt:lpstr>Officially supported 2.0—not quite, though</vt:lpstr>
      <vt:lpstr>Officially supported 3.0</vt:lpstr>
      <vt:lpstr>Officially supported 3.0</vt:lpstr>
      <vt:lpstr>Officially supported 3.0</vt:lpstr>
      <vt:lpstr>Probably just the .ipa?</vt:lpstr>
      <vt:lpstr>Not all of them, though</vt:lpstr>
      <vt:lpstr>How does the App Store do it?</vt:lpstr>
      <vt:lpstr>How does the App Store do it?</vt:lpstr>
      <vt:lpstr>How does the App Store do it?</vt:lpstr>
      <vt:lpstr>What do we actually need for the request?</vt:lpstr>
      <vt:lpstr>kbsync, you say?</vt:lpstr>
      <vt:lpstr>kbsync, you say?</vt:lpstr>
      <vt:lpstr>kbsync, you say?</vt:lpstr>
      <vt:lpstr>So close and yet so far…</vt:lpstr>
      <vt:lpstr>Some one else must have figured this out, right?</vt:lpstr>
      <vt:lpstr>Not so iMazing, after all</vt:lpstr>
      <vt:lpstr>3uTools saves the day</vt:lpstr>
      <vt:lpstr>3uTools saves the day</vt:lpstr>
      <vt:lpstr>3uTools saves the day</vt:lpstr>
      <vt:lpstr>A final road block</vt:lpstr>
      <vt:lpstr>Or just a minor hurdle?</vt:lpstr>
      <vt:lpstr>Doesn’t that request look familiar?</vt:lpstr>
      <vt:lpstr>We’ve identified our hurdle</vt:lpstr>
      <vt:lpstr>The only logical solution</vt:lpstr>
      <vt:lpstr>An improved 3uTools</vt:lpstr>
      <vt:lpstr>Click, click, click…</vt:lpstr>
      <vt:lpstr>The reward</vt:lpstr>
      <vt:lpstr>The (way) better reward</vt:lpstr>
      <vt:lpstr>Automation</vt:lpstr>
      <vt:lpstr>Automation</vt:lpstr>
      <vt:lpstr>Automation</vt:lpstr>
      <vt:lpstr>Automation</vt:lpstr>
      <vt:lpstr>Automation</vt:lpstr>
      <vt:lpstr>Automatically granting permissions</vt:lpstr>
      <vt:lpstr>Automatically granting permissions</vt:lpstr>
      <vt:lpstr>Automatically granting permissions</vt:lpstr>
      <vt:lpstr>Automatically granting permissions</vt:lpstr>
      <vt:lpstr>The available permissions</vt:lpstr>
      <vt:lpstr>The available permissions (cont’d)</vt:lpstr>
      <vt:lpstr>ALL THE PERMISSIONS!</vt:lpstr>
      <vt:lpstr>We’re missing the location permission</vt:lpstr>
      <vt:lpstr>It’s not quite as simple</vt:lpstr>
      <vt:lpstr>Do we have to dust off our Objective C skills?</vt:lpstr>
      <vt:lpstr>Enter Frida</vt:lpstr>
      <vt:lpstr>Frida is great</vt:lpstr>
      <vt:lpstr>Frida is (really!) great</vt:lpstr>
      <vt:lpstr>Programmatically setting the location permission</vt:lpstr>
      <vt:lpstr>(Truly) ALL THE PERMISSIONS!</vt:lpstr>
      <vt:lpstr>Programmatically seeding the clipboard</vt:lpstr>
      <vt:lpstr>Background noise filter</vt:lpstr>
      <vt:lpstr>Background noise filter</vt:lpstr>
      <vt:lpstr>A first look</vt:lpstr>
      <vt:lpstr>PowerPoint Presentation</vt:lpstr>
      <vt:lpstr>Audible</vt:lpstr>
      <vt:lpstr>PowerPoint Presentation</vt:lpstr>
      <vt:lpstr>PayPal</vt:lpstr>
      <vt:lpstr>PowerPoint Presentation</vt:lpstr>
      <vt:lpstr>DB photoTAN</vt:lpstr>
      <vt:lpstr>PowerPoint Presentation</vt:lpstr>
      <vt:lpstr>eBay</vt:lpstr>
      <vt:lpstr>PowerPoint Presentation</vt:lpstr>
      <vt:lpstr>Hill Climb Racing</vt:lpstr>
      <vt:lpstr>PowerPoint Presentation</vt:lpstr>
      <vt:lpstr>Pacer</vt:lpstr>
      <vt:lpstr>PowerPoint Presentation</vt:lpstr>
      <vt:lpstr>NewsBreak</vt:lpstr>
      <vt:lpstr>PowerPoint Presentation</vt:lpstr>
      <vt:lpstr>4 Pics 1 Word</vt:lpstr>
      <vt:lpstr>PowerPoint Presentation</vt:lpstr>
      <vt:lpstr>PONS</vt:lpstr>
      <vt:lpstr>PowerPoint Presentation</vt:lpstr>
      <vt:lpstr>Poparazzi</vt:lpstr>
      <vt:lpstr>Results</vt:lpstr>
      <vt:lpstr>Statistics</vt:lpstr>
      <vt:lpstr>Requests per app</vt:lpstr>
      <vt:lpstr>Hosts per app</vt:lpstr>
      <vt:lpstr>Requests blocked by tracking filter lists</vt:lpstr>
      <vt:lpstr>Requests blocked by tracking filter lists</vt:lpstr>
      <vt:lpstr>Requests blocked by tracking filter lists</vt:lpstr>
      <vt:lpstr>Requests to third-party tracking servers</vt:lpstr>
      <vt:lpstr>Where are the trackers based?</vt:lpstr>
      <vt:lpstr>Honey data</vt:lpstr>
      <vt:lpstr>Indicators</vt:lpstr>
      <vt:lpstr>IDFA and IDFV</vt:lpstr>
      <vt:lpstr>IDFA and IDFV</vt:lpstr>
      <vt:lpstr>Indicators</vt:lpstr>
      <vt:lpstr>Privacy labels</vt:lpstr>
      <vt:lpstr>Privacy labels</vt:lpstr>
      <vt:lpstr>Privacy labels</vt:lpstr>
      <vt:lpstr>Privacy labels</vt:lpstr>
      <vt:lpstr>Indicators</vt:lpstr>
      <vt:lpstr>Purposes</vt:lpstr>
      <vt:lpstr>Conclusion</vt:lpstr>
      <vt:lpstr>Conclusion</vt:lpstr>
      <vt:lpstr>Conclusion</vt:lpstr>
      <vt:lpstr>Conclusion</vt:lpstr>
      <vt:lpstr>Future work</vt:lpstr>
      <vt:lpstr>This slide intentionally left blank.</vt:lpstr>
      <vt:lpstr>Details about privacy labels</vt:lpstr>
      <vt:lpstr>RegenRadar</vt:lpstr>
      <vt:lpstr>RegenRadar</vt:lpstr>
      <vt:lpstr>Settings</vt:lpstr>
    </vt:vector>
  </TitlesOfParts>
  <Manager/>
  <Company>TU Braunschweig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Benjamin Altpeter</dc:creator>
  <cp:keywords/>
  <dc:description/>
  <cp:lastModifiedBy>Benjamin Altpeter</cp:lastModifiedBy>
  <cp:revision>51</cp:revision>
  <dcterms:created xsi:type="dcterms:W3CDTF">2020-08-05T05:55:49Z</dcterms:created>
  <dcterms:modified xsi:type="dcterms:W3CDTF">2021-08-02T22:03:36Z</dcterms:modified>
  <cp:category/>
  <dc:identifier/>
  <cp:contentStatus/>
  <dc:language/>
</cp:coreProperties>
</file>